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1" r:id="rId2"/>
    <p:sldId id="282" r:id="rId3"/>
    <p:sldId id="283" r:id="rId4"/>
    <p:sldId id="284" r:id="rId5"/>
    <p:sldId id="298" r:id="rId6"/>
    <p:sldId id="285" r:id="rId7"/>
    <p:sldId id="300" r:id="rId8"/>
    <p:sldId id="301" r:id="rId9"/>
    <p:sldId id="302" r:id="rId10"/>
    <p:sldId id="303" r:id="rId11"/>
    <p:sldId id="287" r:id="rId12"/>
    <p:sldId id="289" r:id="rId13"/>
    <p:sldId id="293" r:id="rId14"/>
    <p:sldId id="291" r:id="rId15"/>
    <p:sldId id="304" r:id="rId16"/>
    <p:sldId id="297" r:id="rId17"/>
    <p:sldId id="29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lko Getov" initials="IG" lastIdx="1" clrIdx="0">
    <p:extLst>
      <p:ext uri="{19B8F6BF-5375-455C-9EA6-DF929625EA0E}">
        <p15:presenceInfo xmlns:p15="http://schemas.microsoft.com/office/powerpoint/2012/main" userId="Ilko Geto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3" d="100"/>
          <a:sy n="53" d="100"/>
        </p:scale>
        <p:origin x="64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23F207-3199-4A21-AABD-94FBBC5671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2006AB-37E0-4F95-BDBC-B7D1D48CB2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199A6-A3BD-4D65-AA1B-863A7C69CE60}" type="datetimeFigureOut">
              <a:rPr lang="en-GB" smtClean="0"/>
              <a:t>14/09/2017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DCD6C8-FDA6-45FD-BC4B-A4984F6FF1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33FB8B-7E30-4F18-824B-819137691E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2C03E-3279-4AB8-86F9-E2F14309C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9411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35CDD-5EFC-4EF3-9C84-E953399C65B6}" type="datetimeFigureOut">
              <a:rPr lang="en-GB" smtClean="0"/>
              <a:t>14/09/2017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D7BDC-4731-41E5-8486-B79B6F3695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2276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520950" y="539750"/>
            <a:ext cx="4802188" cy="2701925"/>
          </a:xfrm>
          <a:ln/>
        </p:spPr>
      </p:sp>
      <p:sp>
        <p:nvSpPr>
          <p:cNvPr id="3891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sv-SE" noProof="0" dirty="0"/>
          </a:p>
        </p:txBody>
      </p:sp>
      <p:sp>
        <p:nvSpPr>
          <p:cNvPr id="3891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8C957AF-1274-7C49-8B9F-494BCD7A1CAA}" type="slidenum">
              <a:rPr lang="sv-SE" sz="1200">
                <a:solidFill>
                  <a:srgbClr val="000000"/>
                </a:solidFill>
              </a:rPr>
              <a:pPr eaLnBrk="1" hangingPunct="1"/>
              <a:t>3</a:t>
            </a:fld>
            <a:endParaRPr lang="sv-S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924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520950" y="539750"/>
            <a:ext cx="4802188" cy="2701925"/>
          </a:xfrm>
          <a:ln/>
        </p:spPr>
      </p:sp>
      <p:sp>
        <p:nvSpPr>
          <p:cNvPr id="3891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sv-SE" noProof="0" dirty="0"/>
          </a:p>
        </p:txBody>
      </p:sp>
      <p:sp>
        <p:nvSpPr>
          <p:cNvPr id="3891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8C957AF-1274-7C49-8B9F-494BCD7A1CAA}" type="slidenum">
              <a:rPr lang="sv-SE" sz="1200">
                <a:solidFill>
                  <a:srgbClr val="000000"/>
                </a:solidFill>
              </a:rPr>
              <a:pPr eaLnBrk="1" hangingPunct="1"/>
              <a:t>4</a:t>
            </a:fld>
            <a:endParaRPr lang="sv-S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401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Board, 28 Feb 2014 - F&amp;P BLC Report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6E8C81-E50C-418E-BA9E-683E117C141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395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Should  start with a generic  role description (industry, pharmacists, …) and add association acronyms  for EU level</a:t>
            </a:r>
          </a:p>
          <a:p>
            <a:r>
              <a:rPr lang="en-GB" dirty="0"/>
              <a:t>Suggest to use a second slide for national level with </a:t>
            </a:r>
            <a:r>
              <a:rPr lang="en-GB" dirty="0" err="1"/>
              <a:t>securPharm</a:t>
            </a:r>
            <a:r>
              <a:rPr lang="en-GB" dirty="0"/>
              <a:t> as 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E4EC96-5F30-45E7-9A1A-B595DCE86C14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789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Should  start with a generic  role description (industry, pharmacists, …) and add association acronyms  for EU level</a:t>
            </a:r>
          </a:p>
          <a:p>
            <a:r>
              <a:rPr lang="en-GB" dirty="0"/>
              <a:t>Suggest to use a second slide for national level with </a:t>
            </a:r>
            <a:r>
              <a:rPr lang="en-GB" dirty="0" err="1"/>
              <a:t>securPharm</a:t>
            </a:r>
            <a:r>
              <a:rPr lang="en-GB" dirty="0"/>
              <a:t> as 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E4EC96-5F30-45E7-9A1A-B595DCE86C14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812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4492C3-C98E-49A5-A89E-4287DD549371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076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4492C3-C98E-49A5-A89E-4287DD549371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44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16ECC-CFEE-479F-882B-0DA8A9AD92BC}" type="datetimeFigureOut">
              <a:rPr lang="en-GB" smtClean="0"/>
              <a:t>14/09/2017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0E57-9484-4122-AED7-30939A786A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141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16ECC-CFEE-479F-882B-0DA8A9AD92BC}" type="datetimeFigureOut">
              <a:rPr lang="en-GB" smtClean="0"/>
              <a:t>14/09/2017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0E57-9484-4122-AED7-30939A786A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804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16ECC-CFEE-479F-882B-0DA8A9AD92BC}" type="datetimeFigureOut">
              <a:rPr lang="en-GB" smtClean="0"/>
              <a:t>14/09/2017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0E57-9484-4122-AED7-30939A786A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927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809" y="260649"/>
            <a:ext cx="7310967" cy="642937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F87E84-7132-40B6-BCFD-8ECCF26939B9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rPr>
              <a:t>05 Feb 2014</a:t>
            </a:r>
            <a:endParaRPr lang="fr-FR" sz="1200" dirty="0">
              <a:solidFill>
                <a:schemeClr val="tx1">
                  <a:tint val="75000"/>
                </a:schemeClr>
              </a:solidFill>
              <a:latin typeface="Arial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ESM: Verification of Medicines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79509" y="1252912"/>
            <a:ext cx="10081120" cy="4984400"/>
          </a:xfrm>
          <a:prstGeom prst="rect">
            <a:avLst/>
          </a:prstGeom>
        </p:spPr>
        <p:txBody>
          <a:bodyPr/>
          <a:lstStyle>
            <a:lvl1pPr marL="457200" indent="-457200">
              <a:buFont typeface="Wingdings" pitchFamily="2" charset="2"/>
              <a:buChar char="q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48420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2 column im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7648" y="116632"/>
            <a:ext cx="9042400" cy="936104"/>
          </a:xfrm>
          <a:prstGeom prst="rect">
            <a:avLst/>
          </a:prstGeom>
        </p:spPr>
        <p:txBody>
          <a:bodyPr anchor="ctr"/>
          <a:lstStyle>
            <a:lvl1pPr algn="r">
              <a:defRPr sz="3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2384" y="6320408"/>
            <a:ext cx="2540000" cy="204936"/>
          </a:xfrm>
          <a:prstGeom prst="rect">
            <a:avLst/>
          </a:prstGeom>
          <a:ln/>
        </p:spPr>
        <p:txBody>
          <a:bodyPr/>
          <a:lstStyle>
            <a:lvl1pPr algn="r">
              <a:defRPr sz="1100">
                <a:solidFill>
                  <a:schemeClr val="accent4">
                    <a:lumMod val="50000"/>
                    <a:lumOff val="50000"/>
                  </a:schemeClr>
                </a:solidFill>
              </a:defRPr>
            </a:lvl1pPr>
          </a:lstStyle>
          <a:p>
            <a:fld id="{7BF9E8C0-4D9A-2D40-9A43-CEBB6CC5FD6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19403" y="1484784"/>
            <a:ext cx="10972800" cy="3312368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00B0F0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6515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16ECC-CFEE-479F-882B-0DA8A9AD92BC}" type="datetimeFigureOut">
              <a:rPr lang="en-GB" smtClean="0"/>
              <a:t>14/09/2017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0E57-9484-4122-AED7-30939A786A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467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16ECC-CFEE-479F-882B-0DA8A9AD92BC}" type="datetimeFigureOut">
              <a:rPr lang="en-GB" smtClean="0"/>
              <a:t>14/09/2017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0E57-9484-4122-AED7-30939A786A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051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16ECC-CFEE-479F-882B-0DA8A9AD92BC}" type="datetimeFigureOut">
              <a:rPr lang="en-GB" smtClean="0"/>
              <a:t>14/09/2017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0E57-9484-4122-AED7-30939A786A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990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16ECC-CFEE-479F-882B-0DA8A9AD92BC}" type="datetimeFigureOut">
              <a:rPr lang="en-GB" smtClean="0"/>
              <a:t>14/09/2017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0E57-9484-4122-AED7-30939A786A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51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16ECC-CFEE-479F-882B-0DA8A9AD92BC}" type="datetimeFigureOut">
              <a:rPr lang="en-GB" smtClean="0"/>
              <a:t>14/09/2017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0E57-9484-4122-AED7-30939A786A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61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16ECC-CFEE-479F-882B-0DA8A9AD92BC}" type="datetimeFigureOut">
              <a:rPr lang="en-GB" smtClean="0"/>
              <a:t>14/09/2017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0E57-9484-4122-AED7-30939A786A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836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16ECC-CFEE-479F-882B-0DA8A9AD92BC}" type="datetimeFigureOut">
              <a:rPr lang="en-GB" smtClean="0"/>
              <a:t>14/09/2017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0E57-9484-4122-AED7-30939A786A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411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16ECC-CFEE-479F-882B-0DA8A9AD92BC}" type="datetimeFigureOut">
              <a:rPr lang="en-GB" smtClean="0"/>
              <a:t>14/09/2017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0E57-9484-4122-AED7-30939A786A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206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16ECC-CFEE-479F-882B-0DA8A9AD92BC}" type="datetimeFigureOut">
              <a:rPr lang="en-GB" smtClean="0"/>
              <a:t>14/09/2017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A0E57-9484-4122-AED7-30939A786A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71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emf"/><Relationship Id="rId12" Type="http://schemas.openxmlformats.org/officeDocument/2006/relationships/image" Target="../media/image26.pn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5.jpeg"/><Relationship Id="rId5" Type="http://schemas.openxmlformats.org/officeDocument/2006/relationships/image" Target="../media/image16.png"/><Relationship Id="rId10" Type="http://schemas.openxmlformats.org/officeDocument/2006/relationships/image" Target="../media/image24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2" Type="http://schemas.openxmlformats.org/officeDocument/2006/relationships/tags" Target="../tags/tag5.xml"/><Relationship Id="rId16" Type="http://schemas.openxmlformats.org/officeDocument/2006/relationships/notesSlide" Target="../notesSlides/notesSlide6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slideLayout" Target="../slideLayouts/slideLayout12.xml"/><Relationship Id="rId10" Type="http://schemas.openxmlformats.org/officeDocument/2006/relationships/tags" Target="../tags/tag13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tags" Target="../tags/tag30.xml"/><Relationship Id="rId18" Type="http://schemas.openxmlformats.org/officeDocument/2006/relationships/tags" Target="../tags/tag35.xml"/><Relationship Id="rId3" Type="http://schemas.openxmlformats.org/officeDocument/2006/relationships/tags" Target="../tags/tag20.xml"/><Relationship Id="rId21" Type="http://schemas.openxmlformats.org/officeDocument/2006/relationships/notesSlide" Target="../notesSlides/notesSlide7.xml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17" Type="http://schemas.openxmlformats.org/officeDocument/2006/relationships/tags" Target="../tags/tag34.xml"/><Relationship Id="rId2" Type="http://schemas.openxmlformats.org/officeDocument/2006/relationships/tags" Target="../tags/tag19.xml"/><Relationship Id="rId16" Type="http://schemas.openxmlformats.org/officeDocument/2006/relationships/tags" Target="../tags/tag33.xml"/><Relationship Id="rId20" Type="http://schemas.openxmlformats.org/officeDocument/2006/relationships/slideLayout" Target="../slideLayouts/slideLayout12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5" Type="http://schemas.openxmlformats.org/officeDocument/2006/relationships/tags" Target="../tags/tag22.xml"/><Relationship Id="rId15" Type="http://schemas.openxmlformats.org/officeDocument/2006/relationships/tags" Target="../tags/tag32.xml"/><Relationship Id="rId10" Type="http://schemas.openxmlformats.org/officeDocument/2006/relationships/tags" Target="../tags/tag27.xml"/><Relationship Id="rId19" Type="http://schemas.openxmlformats.org/officeDocument/2006/relationships/tags" Target="../tags/tag36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tags" Target="../tags/tag3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bgmvo.org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&#1057;&#1080;&#1089;&#1090;&#1077;&#1084;&#1072;&#1090;&#1072;%20Securpharm%20bg%20black%20sub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emf"/><Relationship Id="rId12" Type="http://schemas.openxmlformats.org/officeDocument/2006/relationships/image" Target="../media/image21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0.jpeg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104278" y="5245749"/>
            <a:ext cx="6048672" cy="1080119"/>
          </a:xfrm>
        </p:spPr>
        <p:txBody>
          <a:bodyPr>
            <a:normAutofit/>
          </a:bodyPr>
          <a:lstStyle/>
          <a:p>
            <a:r>
              <a:rPr lang="bg-BG" sz="24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София, 14 септември 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br>
              <a:rPr lang="bg-BG" sz="3200" i="1" dirty="0">
                <a:solidFill>
                  <a:schemeClr val="accent5">
                    <a:lumMod val="75000"/>
                  </a:schemeClr>
                </a:solidFill>
              </a:rPr>
            </a:br>
            <a:endParaRPr lang="en-GB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itle 8"/>
          <p:cNvSpPr txBox="1">
            <a:spLocks/>
          </p:cNvSpPr>
          <p:nvPr/>
        </p:nvSpPr>
        <p:spPr bwMode="auto">
          <a:xfrm>
            <a:off x="2583976" y="2392979"/>
            <a:ext cx="8795699" cy="2459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bg-BG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Напредъкът на България в прилагането на Директива 2011/62/ЕС по отношение предотвратяването на навлизането на фалшифицирани лекарствени </a:t>
            </a:r>
            <a:r>
              <a:rPr lang="bg-BG" sz="32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продукти  в </a:t>
            </a:r>
            <a:r>
              <a:rPr lang="bg-BG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законната верига на доставка</a:t>
            </a:r>
            <a:endParaRPr lang="en-GB" sz="3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773" y="-2029997"/>
            <a:ext cx="7905750" cy="66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349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2" name="Picture 76" descr="Z:\securPharm\powerpoint2014\teilbilder\garfkenkrei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68603" y="1755467"/>
            <a:ext cx="4197782" cy="3469781"/>
          </a:xfrm>
          <a:prstGeom prst="rect">
            <a:avLst/>
          </a:prstGeom>
          <a:noFill/>
        </p:spPr>
      </p:pic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668192" y="85844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6" name="think-cell Folie" r:id="rId6" imgW="360" imgH="360" progId="">
                  <p:embed/>
                </p:oleObj>
              </mc:Choice>
              <mc:Fallback>
                <p:oleObj name="think-cell Folie" r:id="rId6" imgW="360" imgH="360" progId="">
                  <p:embed/>
                  <p:pic>
                    <p:nvPicPr>
                      <p:cNvPr id="2" name="Objek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8192" y="858442"/>
                        <a:ext cx="1190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Title 1"/>
          <p:cNvSpPr>
            <a:spLocks noGrp="1"/>
          </p:cNvSpPr>
          <p:nvPr>
            <p:ph type="title"/>
          </p:nvPr>
        </p:nvSpPr>
        <p:spPr bwMode="auto">
          <a:xfrm>
            <a:off x="1847529" y="460384"/>
            <a:ext cx="8648363" cy="95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charset="0"/>
              </a:rPr>
              <a:t>Членовете на БОВЛ съответстват на организациите, членуващи в ЕМ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charset="0"/>
              </a:rPr>
              <a:t>VO</a:t>
            </a:r>
            <a:r>
              <a:rPr lang="bg-BG" sz="28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charset="0"/>
              </a:rPr>
              <a:t>, 2-ри в Европа</a:t>
            </a:r>
            <a:endParaRPr lang="fr-BE" sz="2800" b="1" dirty="0">
              <a:solidFill>
                <a:schemeClr val="accent5">
                  <a:lumMod val="50000"/>
                </a:schemeClr>
              </a:solidFill>
              <a:latin typeface="+mn-lt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231" y="3751549"/>
            <a:ext cx="1439327" cy="6195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096" y="2407922"/>
            <a:ext cx="1885950" cy="4143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697" y="4278588"/>
            <a:ext cx="944689" cy="9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 descr="label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255" y="4896357"/>
            <a:ext cx="996716" cy="92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289" y="3014508"/>
            <a:ext cx="2355210" cy="502445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8730DD8-AFAC-4AA1-9614-970363C57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B842C765-30E2-4470-8A6D-7D2B5C701D22}" type="slidenum">
              <a:rPr lang="bg-BG" smtClean="0"/>
              <a:pPr>
                <a:defRPr/>
              </a:pPr>
              <a:t>10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67059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 149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rot="5400000">
            <a:off x="4278195" y="3620055"/>
            <a:ext cx="1697524" cy="19275"/>
          </a:xfrm>
          <a:prstGeom prst="line">
            <a:avLst/>
          </a:prstGeom>
          <a:noFill/>
          <a:ln w="25400" algn="ctr">
            <a:solidFill>
              <a:srgbClr val="FF0066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626" name="Title 5"/>
          <p:cNvSpPr>
            <a:spLocks noGrp="1"/>
          </p:cNvSpPr>
          <p:nvPr>
            <p:ph type="title"/>
          </p:nvPr>
        </p:nvSpPr>
        <p:spPr bwMode="auto">
          <a:xfrm>
            <a:off x="780175" y="188641"/>
            <a:ext cx="10863743" cy="5774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bg-BG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Приложение на Директивата в България – в челната петица</a:t>
            </a:r>
            <a:endParaRPr lang="en-GB" sz="3200" b="1" dirty="0">
              <a:solidFill>
                <a:schemeClr val="tx2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grpSp>
        <p:nvGrpSpPr>
          <p:cNvPr id="2" name="Gruppieren 1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795039" y="4437115"/>
            <a:ext cx="3479433" cy="204786"/>
            <a:chOff x="-190590" y="4649736"/>
            <a:chExt cx="3479726" cy="204787"/>
          </a:xfrm>
        </p:grpSpPr>
        <p:sp>
          <p:nvSpPr>
            <p:cNvPr id="26656" name="Rechteck 5"/>
            <p:cNvSpPr>
              <a:spLocks noChangeArrowheads="1"/>
            </p:cNvSpPr>
            <p:nvPr/>
          </p:nvSpPr>
          <p:spPr bwMode="auto">
            <a:xfrm>
              <a:off x="-190590" y="4649736"/>
              <a:ext cx="967915" cy="184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b="1" dirty="0">
                  <a:solidFill>
                    <a:prstClr val="white"/>
                  </a:solidFill>
                </a:rPr>
                <a:t>2011</a:t>
              </a:r>
            </a:p>
          </p:txBody>
        </p:sp>
        <p:sp>
          <p:nvSpPr>
            <p:cNvPr id="26657" name="Rechteck 6"/>
            <p:cNvSpPr>
              <a:spLocks noChangeArrowheads="1"/>
            </p:cNvSpPr>
            <p:nvPr/>
          </p:nvSpPr>
          <p:spPr bwMode="auto">
            <a:xfrm>
              <a:off x="1921136" y="4649736"/>
              <a:ext cx="1368000" cy="204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b="1" dirty="0">
                  <a:solidFill>
                    <a:prstClr val="white"/>
                  </a:solidFill>
                </a:rPr>
                <a:t>2014</a:t>
              </a:r>
            </a:p>
          </p:txBody>
        </p:sp>
      </p:grpSp>
      <p:sp>
        <p:nvSpPr>
          <p:cNvPr id="34" name="Rechteck 9"/>
          <p:cNvSpPr>
            <a:spLocks noChangeArrowheads="1"/>
          </p:cNvSpPr>
          <p:nvPr/>
        </p:nvSpPr>
        <p:spPr bwMode="auto">
          <a:xfrm>
            <a:off x="8760296" y="4412258"/>
            <a:ext cx="1367884" cy="20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2019</a:t>
            </a:r>
          </a:p>
        </p:txBody>
      </p:sp>
      <p:sp>
        <p:nvSpPr>
          <p:cNvPr id="40" name="Rechteck 6"/>
          <p:cNvSpPr>
            <a:spLocks noChangeArrowheads="1"/>
          </p:cNvSpPr>
          <p:nvPr/>
        </p:nvSpPr>
        <p:spPr bwMode="auto">
          <a:xfrm>
            <a:off x="5807969" y="4437112"/>
            <a:ext cx="1367885" cy="20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2016</a:t>
            </a:r>
          </a:p>
        </p:txBody>
      </p:sp>
      <p:cxnSp>
        <p:nvCxnSpPr>
          <p:cNvPr id="38" name="Gerade Verbindung mit Pfeil 8"/>
          <p:cNvCxnSpPr>
            <a:cxnSpLocks noChangeShapeType="1"/>
          </p:cNvCxnSpPr>
          <p:nvPr/>
        </p:nvCxnSpPr>
        <p:spPr bwMode="auto">
          <a:xfrm>
            <a:off x="8610600" y="2446152"/>
            <a:ext cx="894325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8" name="Group 7"/>
          <p:cNvGrpSpPr/>
          <p:nvPr/>
        </p:nvGrpSpPr>
        <p:grpSpPr>
          <a:xfrm>
            <a:off x="1559496" y="1207231"/>
            <a:ext cx="9001000" cy="3935514"/>
            <a:chOff x="35496" y="1088725"/>
            <a:chExt cx="9001000" cy="3935514"/>
          </a:xfrm>
        </p:grpSpPr>
        <p:sp>
          <p:nvSpPr>
            <p:cNvPr id="42" name="Line 149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rot="5400000" flipV="1">
              <a:off x="3289854" y="2922647"/>
              <a:ext cx="2621435" cy="33741"/>
            </a:xfrm>
            <a:prstGeom prst="line">
              <a:avLst/>
            </a:prstGeom>
            <a:noFill/>
            <a:ln w="25400" algn="ctr">
              <a:solidFill>
                <a:srgbClr val="FF0066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6634" name="Pfeil nach rechts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71038" y="4005064"/>
              <a:ext cx="8713788" cy="1019175"/>
            </a:xfrm>
            <a:prstGeom prst="rightArrow">
              <a:avLst>
                <a:gd name="adj1" fmla="val 50000"/>
                <a:gd name="adj2" fmla="val 49993"/>
              </a:avLst>
            </a:prstGeom>
            <a:solidFill>
              <a:srgbClr val="002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b="1" dirty="0">
                  <a:solidFill>
                    <a:prstClr val="white"/>
                  </a:solidFill>
                </a:rPr>
                <a:t>	</a:t>
              </a:r>
            </a:p>
          </p:txBody>
        </p:sp>
        <p:grpSp>
          <p:nvGrpSpPr>
            <p:cNvPr id="4" name="Group 1"/>
            <p:cNvGrpSpPr/>
            <p:nvPr/>
          </p:nvGrpSpPr>
          <p:grpSpPr>
            <a:xfrm>
              <a:off x="683567" y="1148481"/>
              <a:ext cx="8352929" cy="3175897"/>
              <a:chOff x="546345" y="1115447"/>
              <a:chExt cx="7541471" cy="3112302"/>
            </a:xfrm>
          </p:grpSpPr>
          <p:sp>
            <p:nvSpPr>
              <p:cNvPr id="26633" name="Line 149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 rot="5400000">
                <a:off x="460221" y="3379986"/>
                <a:ext cx="1547068" cy="0"/>
              </a:xfrm>
              <a:prstGeom prst="line">
                <a:avLst/>
              </a:prstGeom>
              <a:noFill/>
              <a:ln w="25400" algn="ctr">
                <a:solidFill>
                  <a:srgbClr val="FF0066"/>
                </a:solidFill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6640" name="Line 149"/>
              <p:cNvSpPr>
                <a:spLocks noChangeShapeType="1"/>
              </p:cNvSpPr>
              <p:nvPr>
                <p:custDataLst>
                  <p:tags r:id="rId12"/>
                </p:custDataLst>
              </p:nvPr>
            </p:nvSpPr>
            <p:spPr bwMode="auto">
              <a:xfrm rot="5400000">
                <a:off x="-662164" y="2945011"/>
                <a:ext cx="2417018" cy="0"/>
              </a:xfrm>
              <a:prstGeom prst="line">
                <a:avLst/>
              </a:prstGeom>
              <a:noFill/>
              <a:ln w="25400" algn="ctr">
                <a:solidFill>
                  <a:srgbClr val="FF0066"/>
                </a:solidFill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6644" name="Line 149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 rot="5400000">
                <a:off x="5914061" y="3022252"/>
                <a:ext cx="2410994" cy="0"/>
              </a:xfrm>
              <a:prstGeom prst="line">
                <a:avLst/>
              </a:prstGeom>
              <a:noFill/>
              <a:ln w="25400" algn="ctr">
                <a:solidFill>
                  <a:srgbClr val="FF0066"/>
                </a:solidFill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Abgerundetes Rechteck 35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5998695" y="1115447"/>
                <a:ext cx="2089121" cy="687301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36000" rIns="36000"/>
              <a:lstStyle/>
              <a:p>
                <a:pPr>
                  <a:spcAft>
                    <a:spcPts val="300"/>
                  </a:spcAft>
                  <a:defRPr/>
                </a:pPr>
                <a:r>
                  <a:rPr lang="bg-BG" sz="1400" b="1" kern="0" dirty="0">
                    <a:solidFill>
                      <a:srgbClr val="002B43"/>
                    </a:solidFill>
                    <a:latin typeface="Arial" pitchFamily="34" charset="0"/>
                    <a:cs typeface="Arial" pitchFamily="34" charset="0"/>
                  </a:rPr>
                  <a:t>9 февруари </a:t>
                </a:r>
                <a:r>
                  <a:rPr lang="en-US" sz="1400" b="1" kern="0" dirty="0">
                    <a:solidFill>
                      <a:srgbClr val="002B43"/>
                    </a:solidFill>
                    <a:latin typeface="Arial" pitchFamily="34" charset="0"/>
                    <a:cs typeface="Arial" pitchFamily="34" charset="0"/>
                  </a:rPr>
                  <a:t>2019</a:t>
                </a:r>
              </a:p>
              <a:p>
                <a:pPr>
                  <a:spcAft>
                    <a:spcPts val="300"/>
                  </a:spcAft>
                  <a:defRPr/>
                </a:pPr>
                <a:r>
                  <a:rPr lang="bg-BG" sz="1400" dirty="0">
                    <a:solidFill>
                      <a:srgbClr val="002B43"/>
                    </a:solidFill>
                    <a:latin typeface="Arial" pitchFamily="34" charset="0"/>
                    <a:cs typeface="Arial" pitchFamily="34" charset="0"/>
                  </a:rPr>
                  <a:t>Работеща система в ЕС</a:t>
                </a:r>
              </a:p>
              <a:p>
                <a:pPr>
                  <a:defRPr/>
                </a:pPr>
                <a:endParaRPr lang="en-US" sz="1400" dirty="0">
                  <a:solidFill>
                    <a:srgbClr val="002B4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6" name="Abgerundetes Rechteck 31"/>
            <p:cNvSpPr/>
            <p:nvPr>
              <p:custDataLst>
                <p:tags r:id="rId5"/>
              </p:custDataLst>
            </p:nvPr>
          </p:nvSpPr>
          <p:spPr bwMode="auto">
            <a:xfrm>
              <a:off x="860547" y="2227858"/>
              <a:ext cx="1806898" cy="697086"/>
            </a:xfrm>
            <a:prstGeom prst="roundRect">
              <a:avLst>
                <a:gd name="adj" fmla="val 1174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36000" rIns="36000"/>
            <a:lstStyle/>
            <a:p>
              <a:pPr>
                <a:spcAft>
                  <a:spcPts val="300"/>
                </a:spcAft>
                <a:defRPr/>
              </a:pPr>
              <a:r>
                <a:rPr lang="bg-BG" sz="1400" b="1" kern="0" dirty="0">
                  <a:solidFill>
                    <a:srgbClr val="002B43"/>
                  </a:solidFill>
                  <a:latin typeface="Arial" pitchFamily="34" charset="0"/>
                  <a:cs typeface="Arial" pitchFamily="34" charset="0"/>
                </a:rPr>
                <a:t>Дек </a:t>
              </a:r>
              <a:r>
                <a:rPr lang="en-US" sz="1400" b="1" kern="0" dirty="0">
                  <a:solidFill>
                    <a:srgbClr val="002B43"/>
                  </a:solidFill>
                  <a:latin typeface="Arial" pitchFamily="34" charset="0"/>
                  <a:cs typeface="Arial" pitchFamily="34" charset="0"/>
                </a:rPr>
                <a:t>2012 </a:t>
              </a:r>
            </a:p>
            <a:p>
              <a:pPr>
                <a:spcAft>
                  <a:spcPts val="300"/>
                </a:spcAft>
                <a:defRPr/>
              </a:pPr>
              <a:r>
                <a:rPr lang="bg-BG" sz="1400" kern="0" dirty="0">
                  <a:solidFill>
                    <a:srgbClr val="002B43"/>
                  </a:solidFill>
                  <a:latin typeface="Arial" pitchFamily="34" charset="0"/>
                  <a:cs typeface="Arial" pitchFamily="34" charset="0"/>
                </a:rPr>
                <a:t>Промяна в ЗЛПХМ</a:t>
              </a:r>
              <a:endParaRPr lang="en-US" sz="1400" kern="0" dirty="0">
                <a:solidFill>
                  <a:srgbClr val="002B4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Abgerundetes Rechteck 31"/>
            <p:cNvSpPr/>
            <p:nvPr>
              <p:custDataLst>
                <p:tags r:id="rId6"/>
              </p:custDataLst>
            </p:nvPr>
          </p:nvSpPr>
          <p:spPr bwMode="auto">
            <a:xfrm>
              <a:off x="2864671" y="2235266"/>
              <a:ext cx="1615247" cy="689678"/>
            </a:xfrm>
            <a:prstGeom prst="roundRect">
              <a:avLst>
                <a:gd name="adj" fmla="val 1174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36000" rIns="36000"/>
            <a:lstStyle/>
            <a:p>
              <a:pPr>
                <a:spcAft>
                  <a:spcPts val="300"/>
                </a:spcAft>
                <a:defRPr/>
              </a:pPr>
              <a:r>
                <a:rPr lang="bg-BG" sz="1400" b="1" kern="0" dirty="0">
                  <a:solidFill>
                    <a:srgbClr val="002B43"/>
                  </a:solidFill>
                  <a:latin typeface="Arial" pitchFamily="34" charset="0"/>
                  <a:cs typeface="Arial" pitchFamily="34" charset="0"/>
                </a:rPr>
                <a:t>Юли</a:t>
              </a:r>
              <a:r>
                <a:rPr lang="en-US" sz="1400" b="1" kern="0" dirty="0">
                  <a:solidFill>
                    <a:srgbClr val="002B43"/>
                  </a:solidFill>
                  <a:latin typeface="Arial" pitchFamily="34" charset="0"/>
                  <a:cs typeface="Arial" pitchFamily="34" charset="0"/>
                </a:rPr>
                <a:t> 2015 </a:t>
              </a:r>
            </a:p>
            <a:p>
              <a:pPr>
                <a:spcAft>
                  <a:spcPts val="300"/>
                </a:spcAft>
                <a:defRPr/>
              </a:pPr>
              <a:r>
                <a:rPr lang="bg-BG" sz="1400" kern="0" dirty="0">
                  <a:solidFill>
                    <a:srgbClr val="002B43"/>
                  </a:solidFill>
                  <a:latin typeface="Arial" pitchFamily="34" charset="0"/>
                  <a:cs typeface="Arial" pitchFamily="34" charset="0"/>
                </a:rPr>
                <a:t>Меморандум</a:t>
              </a:r>
              <a:endParaRPr lang="en-US" sz="1400" kern="0" dirty="0">
                <a:solidFill>
                  <a:srgbClr val="002B4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Abgerundetes Rechteck 31"/>
            <p:cNvSpPr/>
            <p:nvPr>
              <p:custDataLst>
                <p:tags r:id="rId7"/>
              </p:custDataLst>
            </p:nvPr>
          </p:nvSpPr>
          <p:spPr bwMode="auto">
            <a:xfrm>
              <a:off x="4695136" y="2235266"/>
              <a:ext cx="1736171" cy="704251"/>
            </a:xfrm>
            <a:prstGeom prst="roundRect">
              <a:avLst>
                <a:gd name="adj" fmla="val 1174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36000" rIns="36000"/>
            <a:lstStyle/>
            <a:p>
              <a:pPr>
                <a:spcAft>
                  <a:spcPts val="300"/>
                </a:spcAft>
                <a:defRPr/>
              </a:pPr>
              <a:r>
                <a:rPr lang="bg-BG" sz="1400" b="1" kern="0" dirty="0">
                  <a:solidFill>
                    <a:srgbClr val="002B43"/>
                  </a:solidFill>
                  <a:latin typeface="Arial" pitchFamily="34" charset="0"/>
                  <a:cs typeface="Arial" pitchFamily="34" charset="0"/>
                </a:rPr>
                <a:t>Април</a:t>
              </a:r>
              <a:r>
                <a:rPr lang="en-US" sz="1400" b="1" kern="0" dirty="0">
                  <a:solidFill>
                    <a:srgbClr val="002B43"/>
                  </a:solidFill>
                  <a:latin typeface="Arial" pitchFamily="34" charset="0"/>
                  <a:cs typeface="Arial" pitchFamily="34" charset="0"/>
                </a:rPr>
                <a:t> 2016</a:t>
              </a:r>
            </a:p>
            <a:p>
              <a:pPr>
                <a:spcAft>
                  <a:spcPts val="300"/>
                </a:spcAft>
                <a:defRPr/>
              </a:pPr>
              <a:r>
                <a:rPr lang="bg-BG" sz="1400" kern="0" dirty="0">
                  <a:solidFill>
                    <a:srgbClr val="002B43"/>
                  </a:solidFill>
                  <a:latin typeface="Arial" pitchFamily="34" charset="0"/>
                  <a:cs typeface="Arial" pitchFamily="34" charset="0"/>
                </a:rPr>
                <a:t>БОВЛ</a:t>
              </a:r>
              <a:endParaRPr lang="en-US" sz="1400" kern="0" dirty="0">
                <a:solidFill>
                  <a:srgbClr val="002B4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Line 149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rot="5400000">
              <a:off x="4877936" y="3590919"/>
              <a:ext cx="1260337" cy="0"/>
            </a:xfrm>
            <a:prstGeom prst="line">
              <a:avLst/>
            </a:prstGeom>
            <a:noFill/>
            <a:ln w="25400" algn="ctr">
              <a:solidFill>
                <a:srgbClr val="FF0066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33" name="Abgerundetes Rechteck 35"/>
            <p:cNvSpPr/>
            <p:nvPr>
              <p:custDataLst>
                <p:tags r:id="rId9"/>
              </p:custDataLst>
            </p:nvPr>
          </p:nvSpPr>
          <p:spPr bwMode="auto">
            <a:xfrm>
              <a:off x="35496" y="1088725"/>
              <a:ext cx="2330480" cy="684091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36000" rIns="36000"/>
            <a:lstStyle/>
            <a:p>
              <a:pPr>
                <a:spcAft>
                  <a:spcPts val="300"/>
                </a:spcAft>
                <a:defRPr/>
              </a:pPr>
              <a:r>
                <a:rPr lang="bg-BG" sz="1400" b="1" kern="0" dirty="0">
                  <a:solidFill>
                    <a:srgbClr val="002B43"/>
                  </a:solidFill>
                  <a:latin typeface="Arial" pitchFamily="34" charset="0"/>
                  <a:cs typeface="Arial" pitchFamily="34" charset="0"/>
                </a:rPr>
                <a:t>Юли </a:t>
              </a:r>
              <a:r>
                <a:rPr lang="en-US" sz="1400" b="1" kern="0" dirty="0">
                  <a:solidFill>
                    <a:srgbClr val="002B43"/>
                  </a:solidFill>
                  <a:latin typeface="Arial" pitchFamily="34" charset="0"/>
                  <a:cs typeface="Arial" pitchFamily="34" charset="0"/>
                </a:rPr>
                <a:t>201</a:t>
              </a:r>
              <a:r>
                <a:rPr lang="bg-BG" sz="1400" b="1" kern="0" dirty="0">
                  <a:solidFill>
                    <a:srgbClr val="002B43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1400" b="1" kern="0" dirty="0">
                <a:solidFill>
                  <a:srgbClr val="002B43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spcAft>
                  <a:spcPts val="300"/>
                </a:spcAft>
                <a:defRPr/>
              </a:pPr>
              <a:r>
                <a:rPr lang="bg-BG" sz="1400" dirty="0">
                  <a:solidFill>
                    <a:srgbClr val="002B43"/>
                  </a:solidFill>
                  <a:latin typeface="Arial" pitchFamily="34" charset="0"/>
                  <a:cs typeface="Arial" pitchFamily="34" charset="0"/>
                </a:rPr>
                <a:t>Публикувана Директива</a:t>
              </a:r>
            </a:p>
            <a:p>
              <a:pPr>
                <a:defRPr/>
              </a:pPr>
              <a:endParaRPr lang="en-US" sz="1400" dirty="0">
                <a:solidFill>
                  <a:srgbClr val="002B4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Abgerundetes Rechteck 35"/>
            <p:cNvSpPr/>
            <p:nvPr>
              <p:custDataLst>
                <p:tags r:id="rId10"/>
              </p:custDataLst>
            </p:nvPr>
          </p:nvSpPr>
          <p:spPr bwMode="auto">
            <a:xfrm>
              <a:off x="3419872" y="1124744"/>
              <a:ext cx="2330480" cy="684091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36000" rIns="36000"/>
            <a:lstStyle/>
            <a:p>
              <a:pPr>
                <a:spcAft>
                  <a:spcPts val="300"/>
                </a:spcAft>
                <a:defRPr/>
              </a:pPr>
              <a:r>
                <a:rPr lang="bg-BG" sz="1400" b="1" kern="0" dirty="0">
                  <a:solidFill>
                    <a:srgbClr val="002B43"/>
                  </a:solidFill>
                  <a:latin typeface="Arial" pitchFamily="34" charset="0"/>
                  <a:cs typeface="Arial" pitchFamily="34" charset="0"/>
                </a:rPr>
                <a:t>Февр. </a:t>
              </a:r>
              <a:r>
                <a:rPr lang="en-US" sz="1400" b="1" kern="0" dirty="0">
                  <a:solidFill>
                    <a:srgbClr val="002B43"/>
                  </a:solidFill>
                  <a:latin typeface="Arial" pitchFamily="34" charset="0"/>
                  <a:cs typeface="Arial" pitchFamily="34" charset="0"/>
                </a:rPr>
                <a:t>201</a:t>
              </a:r>
              <a:r>
                <a:rPr lang="bg-BG" sz="1400" b="1" kern="0" dirty="0">
                  <a:solidFill>
                    <a:srgbClr val="002B43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sz="1400" b="1" kern="0" dirty="0">
                <a:solidFill>
                  <a:srgbClr val="002B43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spcAft>
                  <a:spcPts val="300"/>
                </a:spcAft>
                <a:defRPr/>
              </a:pPr>
              <a:r>
                <a:rPr lang="bg-BG" sz="1400" dirty="0">
                  <a:solidFill>
                    <a:srgbClr val="002B43"/>
                  </a:solidFill>
                  <a:latin typeface="Arial" pitchFamily="34" charset="0"/>
                  <a:cs typeface="Arial" pitchFamily="34" charset="0"/>
                </a:rPr>
                <a:t>Делегиран</a:t>
              </a:r>
              <a:r>
                <a:rPr lang="en-GB" sz="1400" dirty="0">
                  <a:solidFill>
                    <a:srgbClr val="002B43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bg-BG" sz="1400" dirty="0">
                  <a:solidFill>
                    <a:srgbClr val="002B43"/>
                  </a:solidFill>
                  <a:latin typeface="Arial" pitchFamily="34" charset="0"/>
                  <a:cs typeface="Arial" pitchFamily="34" charset="0"/>
                </a:rPr>
                <a:t>регламент</a:t>
              </a:r>
              <a:endParaRPr lang="bg-BG" sz="1400" strike="sngStrike" dirty="0">
                <a:solidFill>
                  <a:srgbClr val="002B43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endParaRPr lang="en-US" sz="1400" dirty="0">
                <a:solidFill>
                  <a:srgbClr val="002B4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Ellipse 11"/>
            <p:cNvSpPr>
              <a:spLocks noChangeArrowheads="1"/>
            </p:cNvSpPr>
            <p:nvPr/>
          </p:nvSpPr>
          <p:spPr bwMode="auto">
            <a:xfrm>
              <a:off x="6722587" y="1974418"/>
              <a:ext cx="766673" cy="7604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bg-BG" b="1" dirty="0">
                  <a:solidFill>
                    <a:schemeClr val="bg1"/>
                  </a:solidFill>
                  <a:latin typeface="Calibri" pitchFamily="34" charset="0"/>
                </a:rPr>
                <a:t>17</a:t>
              </a:r>
              <a:r>
                <a:rPr lang="en-US" b="1" dirty="0">
                  <a:solidFill>
                    <a:schemeClr val="bg1"/>
                  </a:solidFill>
                  <a:latin typeface="Calibri" pitchFamily="34" charset="0"/>
                </a:rPr>
                <a:t> M</a:t>
              </a:r>
              <a:r>
                <a:rPr lang="bg-BG" b="1" dirty="0">
                  <a:solidFill>
                    <a:schemeClr val="bg1"/>
                  </a:solidFill>
                  <a:latin typeface="Calibri" pitchFamily="34" charset="0"/>
                </a:rPr>
                <a:t>ес</a:t>
              </a:r>
              <a:r>
                <a:rPr lang="en-US" b="1" dirty="0">
                  <a:solidFill>
                    <a:schemeClr val="bg1"/>
                  </a:solidFill>
                  <a:latin typeface="Calibri" pitchFamily="34" charset="0"/>
                </a:rPr>
                <a:t>.</a:t>
              </a:r>
            </a:p>
          </p:txBody>
        </p:sp>
      </p:grpSp>
      <p:sp>
        <p:nvSpPr>
          <p:cNvPr id="43" name="Rundad rektangulär 18"/>
          <p:cNvSpPr/>
          <p:nvPr/>
        </p:nvSpPr>
        <p:spPr>
          <a:xfrm>
            <a:off x="2762872" y="5017580"/>
            <a:ext cx="4048647" cy="1052843"/>
          </a:xfrm>
          <a:prstGeom prst="wedgeRoundRectCallout">
            <a:avLst>
              <a:gd name="adj1" fmla="val -45761"/>
              <a:gd name="adj2" fmla="val -104265"/>
              <a:gd name="adj3" fmla="val 16667"/>
            </a:avLst>
          </a:prstGeom>
          <a:gradFill>
            <a:gsLst>
              <a:gs pos="0">
                <a:schemeClr val="accent1">
                  <a:shade val="100000"/>
                  <a:satMod val="120000"/>
                </a:schemeClr>
              </a:gs>
              <a:gs pos="4000">
                <a:schemeClr val="accent1">
                  <a:tint val="80000"/>
                  <a:shade val="100000"/>
                  <a:satMod val="150000"/>
                </a:schemeClr>
              </a:gs>
              <a:gs pos="100000">
                <a:schemeClr val="accent1">
                  <a:tint val="50000"/>
                  <a:shade val="100000"/>
                  <a:satMod val="1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227013" indent="-227013">
              <a:buClr>
                <a:srgbClr val="2C8436"/>
              </a:buClr>
              <a:buFont typeface="Arial" pitchFamily="34" charset="0"/>
              <a:buChar char="•"/>
            </a:pPr>
            <a:r>
              <a:rPr lang="bg-BG" sz="2000" dirty="0">
                <a:solidFill>
                  <a:srgbClr val="17375E"/>
                </a:solidFill>
              </a:rPr>
              <a:t>През 2012 промени в ЗЛПХМ (чл.168, ал.8</a:t>
            </a:r>
            <a:r>
              <a:rPr lang="en-US" sz="2000" dirty="0">
                <a:solidFill>
                  <a:srgbClr val="17375E"/>
                </a:solidFill>
              </a:rPr>
              <a:t>, </a:t>
            </a:r>
            <a:r>
              <a:rPr lang="bg-BG" sz="2000" dirty="0">
                <a:solidFill>
                  <a:srgbClr val="17375E"/>
                </a:solidFill>
              </a:rPr>
              <a:t>чл.168а и чл.168б)</a:t>
            </a:r>
          </a:p>
        </p:txBody>
      </p:sp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1814CE8F-5822-4984-BB04-68677FE96AC1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B842C765-30E2-4470-8A6D-7D2B5C701D22}" type="slidenum">
              <a:rPr lang="bg-BG" smtClean="0"/>
              <a:pPr algn="r">
                <a:defRPr/>
              </a:pPr>
              <a:t>11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44127674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Правоъгълник 7"/>
          <p:cNvSpPr>
            <a:spLocks noChangeArrowheads="1"/>
          </p:cNvSpPr>
          <p:nvPr/>
        </p:nvSpPr>
        <p:spPr bwMode="auto">
          <a:xfrm>
            <a:off x="1477861" y="1925904"/>
            <a:ext cx="9794344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7013" indent="-227013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2C8436"/>
              </a:buClr>
            </a:pPr>
            <a:r>
              <a:rPr lang="bg-BG" altLang="bg-BG" sz="2400" dirty="0">
                <a:solidFill>
                  <a:srgbClr val="17375E"/>
                </a:solidFill>
                <a:cs typeface="Arial" pitchFamily="34" charset="0"/>
              </a:rPr>
              <a:t>Пет организации: </a:t>
            </a:r>
            <a:r>
              <a:rPr lang="en-US" altLang="bg-BG" sz="2400" dirty="0" err="1">
                <a:solidFill>
                  <a:srgbClr val="17375E"/>
                </a:solidFill>
                <a:cs typeface="Arial" pitchFamily="34" charset="0"/>
              </a:rPr>
              <a:t>ARPharM</a:t>
            </a:r>
            <a:r>
              <a:rPr lang="en-US" altLang="bg-BG" sz="2400" dirty="0">
                <a:solidFill>
                  <a:srgbClr val="17375E"/>
                </a:solidFill>
                <a:cs typeface="Arial" pitchFamily="34" charset="0"/>
              </a:rPr>
              <a:t>, </a:t>
            </a:r>
            <a:r>
              <a:rPr lang="bg-BG" altLang="bg-BG" sz="2400" dirty="0" err="1">
                <a:solidFill>
                  <a:srgbClr val="17375E"/>
                </a:solidFill>
                <a:cs typeface="Arial" pitchFamily="34" charset="0"/>
              </a:rPr>
              <a:t>БГФармА</a:t>
            </a:r>
            <a:r>
              <a:rPr lang="bg-BG" altLang="bg-BG" sz="2400" dirty="0">
                <a:solidFill>
                  <a:srgbClr val="17375E"/>
                </a:solidFill>
                <a:cs typeface="Arial" pitchFamily="34" charset="0"/>
              </a:rPr>
              <a:t>, БАТЕЛ, БАРПТЛ, БФС</a:t>
            </a:r>
          </a:p>
          <a:p>
            <a:pPr eaLnBrk="1" hangingPunct="1">
              <a:spcBef>
                <a:spcPct val="0"/>
              </a:spcBef>
              <a:buClr>
                <a:srgbClr val="2C8436"/>
              </a:buClr>
            </a:pPr>
            <a:r>
              <a:rPr lang="bg-BG" altLang="bg-BG" sz="2400" dirty="0">
                <a:solidFill>
                  <a:srgbClr val="17375E"/>
                </a:solidFill>
                <a:cs typeface="Arial" pitchFamily="34" charset="0"/>
              </a:rPr>
              <a:t>Сътрудничество с институциите </a:t>
            </a:r>
          </a:p>
          <a:p>
            <a:pPr eaLnBrk="1" hangingPunct="1">
              <a:spcBef>
                <a:spcPct val="0"/>
              </a:spcBef>
              <a:buClr>
                <a:srgbClr val="2C8436"/>
              </a:buClr>
            </a:pPr>
            <a:r>
              <a:rPr lang="bg-BG" altLang="bg-BG" sz="2400" dirty="0">
                <a:solidFill>
                  <a:srgbClr val="17375E"/>
                </a:solidFill>
                <a:cs typeface="Arial" pitchFamily="34" charset="0"/>
              </a:rPr>
              <a:t>Учредително събрание на </a:t>
            </a:r>
            <a:r>
              <a:rPr lang="sv-SE" altLang="bg-BG" sz="2400" dirty="0">
                <a:solidFill>
                  <a:srgbClr val="17375E"/>
                </a:solidFill>
                <a:cs typeface="Arial" pitchFamily="34" charset="0"/>
              </a:rPr>
              <a:t>14</a:t>
            </a:r>
            <a:r>
              <a:rPr lang="bg-BG" altLang="bg-BG" sz="2400" dirty="0">
                <a:solidFill>
                  <a:srgbClr val="17375E"/>
                </a:solidFill>
                <a:cs typeface="Arial" pitchFamily="34" charset="0"/>
              </a:rPr>
              <a:t> март</a:t>
            </a:r>
            <a:r>
              <a:rPr lang="sv-SE" altLang="bg-BG" sz="2400" dirty="0">
                <a:solidFill>
                  <a:srgbClr val="17375E"/>
                </a:solidFill>
                <a:cs typeface="Arial" pitchFamily="34" charset="0"/>
              </a:rPr>
              <a:t> 2016</a:t>
            </a:r>
            <a:r>
              <a:rPr lang="bg-BG" altLang="bg-BG" sz="2400" dirty="0">
                <a:solidFill>
                  <a:srgbClr val="17375E"/>
                </a:solidFill>
                <a:cs typeface="Arial" pitchFamily="34" charset="0"/>
              </a:rPr>
              <a:t> г. за създаване на Сдружение с нестопанска цел Българска организация за верификация на лекарствата /БОВЛ/</a:t>
            </a:r>
          </a:p>
          <a:p>
            <a:pPr eaLnBrk="1" hangingPunct="1">
              <a:spcBef>
                <a:spcPct val="0"/>
              </a:spcBef>
              <a:buClr>
                <a:srgbClr val="2C8436"/>
              </a:buClr>
            </a:pPr>
            <a:r>
              <a:rPr lang="bg-BG" altLang="bg-BG" sz="2400" dirty="0">
                <a:solidFill>
                  <a:srgbClr val="17375E"/>
                </a:solidFill>
                <a:cs typeface="Arial" pitchFamily="34" charset="0"/>
              </a:rPr>
              <a:t>Регистрация в СГС на 20 април 2016 (</a:t>
            </a:r>
            <a:r>
              <a:rPr lang="bg-BG" altLang="bg-BG" sz="2400" b="1" dirty="0">
                <a:solidFill>
                  <a:srgbClr val="17375E"/>
                </a:solidFill>
                <a:cs typeface="Arial" pitchFamily="34" charset="0"/>
              </a:rPr>
              <a:t>втори в Европа</a:t>
            </a:r>
            <a:r>
              <a:rPr lang="bg-BG" altLang="bg-BG" sz="2400" dirty="0">
                <a:solidFill>
                  <a:srgbClr val="17375E"/>
                </a:solidFill>
                <a:cs typeface="Arial" pitchFamily="34" charset="0"/>
              </a:rPr>
              <a:t>)</a:t>
            </a:r>
            <a:endParaRPr lang="sv-SE" altLang="bg-BG" sz="2400" dirty="0">
              <a:solidFill>
                <a:srgbClr val="17375E"/>
              </a:solidFill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2C8436"/>
              </a:buClr>
            </a:pPr>
            <a:r>
              <a:rPr lang="bg-BG" altLang="bg-BG" sz="2400" dirty="0">
                <a:solidFill>
                  <a:srgbClr val="17375E"/>
                </a:solidFill>
                <a:cs typeface="Arial" pitchFamily="34" charset="0"/>
              </a:rPr>
              <a:t>Председател на Управителния съвет на ротационен принцип в следната последователност: БФС (2016); БАТЕЛ (2017); </a:t>
            </a:r>
            <a:r>
              <a:rPr lang="bg-BG" altLang="bg-BG" sz="2400" dirty="0" err="1">
                <a:solidFill>
                  <a:srgbClr val="17375E"/>
                </a:solidFill>
                <a:cs typeface="Arial" pitchFamily="34" charset="0"/>
              </a:rPr>
              <a:t>БГФармА</a:t>
            </a:r>
            <a:r>
              <a:rPr lang="bg-BG" altLang="bg-BG" sz="2400" dirty="0">
                <a:solidFill>
                  <a:srgbClr val="17375E"/>
                </a:solidFill>
                <a:cs typeface="Arial" pitchFamily="34" charset="0"/>
              </a:rPr>
              <a:t> (2018); А</a:t>
            </a:r>
            <a:r>
              <a:rPr lang="en-GB" altLang="bg-BG" sz="2400" dirty="0">
                <a:solidFill>
                  <a:srgbClr val="17375E"/>
                </a:solidFill>
                <a:cs typeface="Arial" pitchFamily="34" charset="0"/>
              </a:rPr>
              <a:t>RP</a:t>
            </a:r>
            <a:r>
              <a:rPr lang="en-US" altLang="bg-BG" sz="2400" dirty="0" err="1">
                <a:solidFill>
                  <a:srgbClr val="17375E"/>
                </a:solidFill>
                <a:cs typeface="Arial" pitchFamily="34" charset="0"/>
              </a:rPr>
              <a:t>har</a:t>
            </a:r>
            <a:r>
              <a:rPr lang="en-GB" altLang="bg-BG" sz="2400" dirty="0">
                <a:solidFill>
                  <a:srgbClr val="17375E"/>
                </a:solidFill>
                <a:cs typeface="Arial" pitchFamily="34" charset="0"/>
              </a:rPr>
              <a:t>M (2019); </a:t>
            </a:r>
            <a:r>
              <a:rPr lang="bg-BG" altLang="bg-BG" sz="2400" dirty="0">
                <a:solidFill>
                  <a:srgbClr val="17375E"/>
                </a:solidFill>
                <a:cs typeface="Arial" pitchFamily="34" charset="0"/>
              </a:rPr>
              <a:t>БАРПТЛ</a:t>
            </a:r>
            <a:r>
              <a:rPr lang="en-US" altLang="bg-BG" sz="2400" dirty="0">
                <a:solidFill>
                  <a:srgbClr val="17375E"/>
                </a:solidFill>
                <a:cs typeface="Arial" pitchFamily="34" charset="0"/>
              </a:rPr>
              <a:t> (2020)</a:t>
            </a:r>
            <a:endParaRPr lang="bg-BG" altLang="bg-BG" sz="2400" dirty="0">
              <a:solidFill>
                <a:srgbClr val="17375E"/>
              </a:solidFill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2C8436"/>
              </a:buClr>
            </a:pPr>
            <a:r>
              <a:rPr lang="bg-BG" altLang="bg-BG" sz="2400" dirty="0">
                <a:solidFill>
                  <a:srgbClr val="002060"/>
                </a:solidFill>
                <a:cs typeface="Arial" pitchFamily="34" charset="0"/>
              </a:rPr>
              <a:t>НАП има </a:t>
            </a:r>
            <a:r>
              <a:rPr lang="bg-BG" altLang="bg-BG" sz="2400" dirty="0" err="1">
                <a:solidFill>
                  <a:srgbClr val="002060"/>
                </a:solidFill>
                <a:cs typeface="Arial" pitchFamily="34" charset="0"/>
              </a:rPr>
              <a:t>съгласувателно</a:t>
            </a:r>
            <a:r>
              <a:rPr lang="bg-BG" altLang="bg-BG" sz="2400" dirty="0">
                <a:solidFill>
                  <a:srgbClr val="002060"/>
                </a:solidFill>
                <a:cs typeface="Arial" pitchFamily="34" charset="0"/>
              </a:rPr>
              <a:t> писмо за данъчния режим на верификационните плащания от ПРУ (ноември 2016)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9816"/>
            <a:ext cx="6764942" cy="568092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8730F9-EB5E-4332-AA81-47BA95BC6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B842C765-30E2-4470-8A6D-7D2B5C701D22}" type="slidenum">
              <a:rPr lang="bg-BG" smtClean="0"/>
              <a:pPr>
                <a:defRPr/>
              </a:pPr>
              <a:t>12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40145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 149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rot="5400000" flipV="1">
            <a:off x="4331344" y="3862937"/>
            <a:ext cx="2198743" cy="6754"/>
          </a:xfrm>
          <a:prstGeom prst="line">
            <a:avLst/>
          </a:prstGeom>
          <a:noFill/>
          <a:ln w="25400" algn="ctr">
            <a:solidFill>
              <a:srgbClr val="FF0066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626" name="Title 5"/>
          <p:cNvSpPr>
            <a:spLocks noGrp="1"/>
          </p:cNvSpPr>
          <p:nvPr>
            <p:ph type="title"/>
          </p:nvPr>
        </p:nvSpPr>
        <p:spPr bwMode="auto">
          <a:xfrm>
            <a:off x="1143578" y="370964"/>
            <a:ext cx="10210221" cy="7451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за приложение на Директивата в България</a:t>
            </a:r>
            <a:endParaRPr lang="en-GB" sz="3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Gerade Verbindung mit Pfeil 8"/>
          <p:cNvCxnSpPr>
            <a:cxnSpLocks noChangeShapeType="1"/>
            <a:stCxn id="33" idx="3"/>
            <a:endCxn id="31" idx="1"/>
          </p:cNvCxnSpPr>
          <p:nvPr/>
        </p:nvCxnSpPr>
        <p:spPr bwMode="auto">
          <a:xfrm flipV="1">
            <a:off x="3144817" y="1810760"/>
            <a:ext cx="4961503" cy="1255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8" name="Group 7"/>
          <p:cNvGrpSpPr/>
          <p:nvPr/>
        </p:nvGrpSpPr>
        <p:grpSpPr>
          <a:xfrm>
            <a:off x="814337" y="1116096"/>
            <a:ext cx="9605892" cy="4584211"/>
            <a:chOff x="-520844" y="456534"/>
            <a:chExt cx="9605892" cy="4584211"/>
          </a:xfrm>
        </p:grpSpPr>
        <p:sp>
          <p:nvSpPr>
            <p:cNvPr id="42" name="Line 149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rot="5400000" flipV="1">
              <a:off x="4709805" y="3667350"/>
              <a:ext cx="1427378" cy="6495"/>
            </a:xfrm>
            <a:prstGeom prst="line">
              <a:avLst/>
            </a:prstGeom>
            <a:noFill/>
            <a:ln w="25400" algn="ctr">
              <a:solidFill>
                <a:srgbClr val="FF0066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6634" name="Pfeil nach rechts 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-132879" y="4021570"/>
              <a:ext cx="9092846" cy="1019175"/>
            </a:xfrm>
            <a:prstGeom prst="rightArrow">
              <a:avLst>
                <a:gd name="adj1" fmla="val 50000"/>
                <a:gd name="adj2" fmla="val 49993"/>
              </a:avLst>
            </a:prstGeom>
            <a:solidFill>
              <a:srgbClr val="002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b="1" dirty="0">
                  <a:solidFill>
                    <a:prstClr val="white"/>
                  </a:solidFill>
                </a:rPr>
                <a:t>	</a:t>
              </a:r>
            </a:p>
          </p:txBody>
        </p:sp>
        <p:grpSp>
          <p:nvGrpSpPr>
            <p:cNvPr id="4" name="Group 1"/>
            <p:cNvGrpSpPr/>
            <p:nvPr/>
          </p:nvGrpSpPr>
          <p:grpSpPr>
            <a:xfrm>
              <a:off x="562765" y="800525"/>
              <a:ext cx="8522283" cy="3448110"/>
              <a:chOff x="437279" y="774457"/>
              <a:chExt cx="7694373" cy="3379066"/>
            </a:xfrm>
          </p:grpSpPr>
          <p:sp>
            <p:nvSpPr>
              <p:cNvPr id="26633" name="Line 149"/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 rot="5400000" flipV="1">
                <a:off x="577800" y="3529234"/>
                <a:ext cx="1229887" cy="18691"/>
              </a:xfrm>
              <a:prstGeom prst="line">
                <a:avLst/>
              </a:prstGeom>
              <a:noFill/>
              <a:ln w="25400" algn="ctr">
                <a:solidFill>
                  <a:srgbClr val="FF0066"/>
                </a:solidFill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6640" name="Line 149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 rot="5400000" flipV="1">
                <a:off x="-893054" y="2792093"/>
                <a:ext cx="2687415" cy="26750"/>
              </a:xfrm>
              <a:prstGeom prst="line">
                <a:avLst/>
              </a:prstGeom>
              <a:noFill/>
              <a:ln w="25400" algn="ctr">
                <a:solidFill>
                  <a:srgbClr val="FF0066"/>
                </a:solidFill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6644" name="Line 149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 rot="5400000" flipV="1">
                <a:off x="5747061" y="2794558"/>
                <a:ext cx="2671554" cy="5955"/>
              </a:xfrm>
              <a:prstGeom prst="line">
                <a:avLst/>
              </a:prstGeom>
              <a:noFill/>
              <a:ln w="25400" algn="ctr">
                <a:solidFill>
                  <a:srgbClr val="FF0066"/>
                </a:solidFill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Abgerundetes Rechteck 35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6042531" y="774457"/>
                <a:ext cx="2089121" cy="687301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36000" rIns="36000"/>
              <a:lstStyle/>
              <a:p>
                <a:pPr>
                  <a:spcAft>
                    <a:spcPts val="300"/>
                  </a:spcAft>
                  <a:defRPr/>
                </a:pPr>
                <a:r>
                  <a:rPr lang="bg-BG" sz="1400" b="1" kern="0" dirty="0">
                    <a:solidFill>
                      <a:srgbClr val="002B43"/>
                    </a:solidFill>
                    <a:latin typeface="Arial" pitchFamily="34" charset="0"/>
                    <a:cs typeface="Arial" pitchFamily="34" charset="0"/>
                  </a:rPr>
                  <a:t>9 февруари </a:t>
                </a:r>
                <a:r>
                  <a:rPr lang="en-US" sz="1400" b="1" kern="0" dirty="0">
                    <a:solidFill>
                      <a:srgbClr val="002B43"/>
                    </a:solidFill>
                    <a:latin typeface="Arial" pitchFamily="34" charset="0"/>
                    <a:cs typeface="Arial" pitchFamily="34" charset="0"/>
                  </a:rPr>
                  <a:t>2019</a:t>
                </a:r>
              </a:p>
              <a:p>
                <a:pPr>
                  <a:spcAft>
                    <a:spcPts val="300"/>
                  </a:spcAft>
                  <a:defRPr/>
                </a:pPr>
                <a:r>
                  <a:rPr lang="bg-BG" sz="1400" dirty="0">
                    <a:solidFill>
                      <a:srgbClr val="002B43"/>
                    </a:solidFill>
                    <a:latin typeface="Arial" pitchFamily="34" charset="0"/>
                    <a:cs typeface="Arial" pitchFamily="34" charset="0"/>
                  </a:rPr>
                  <a:t>Работеща система в ЕС</a:t>
                </a:r>
              </a:p>
              <a:p>
                <a:pPr>
                  <a:defRPr/>
                </a:pPr>
                <a:endParaRPr lang="en-US" sz="1400" dirty="0">
                  <a:solidFill>
                    <a:srgbClr val="002B4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5" name="Abgerundetes Rechteck 31"/>
            <p:cNvSpPr/>
            <p:nvPr>
              <p:custDataLst>
                <p:tags r:id="rId12"/>
              </p:custDataLst>
            </p:nvPr>
          </p:nvSpPr>
          <p:spPr bwMode="auto">
            <a:xfrm>
              <a:off x="3225143" y="1539415"/>
              <a:ext cx="1729266" cy="536347"/>
            </a:xfrm>
            <a:prstGeom prst="roundRect">
              <a:avLst>
                <a:gd name="adj" fmla="val 1174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36000" rIns="36000"/>
            <a:lstStyle/>
            <a:p>
              <a:pPr algn="ctr">
                <a:spcAft>
                  <a:spcPts val="300"/>
                </a:spcAft>
                <a:defRPr/>
              </a:pPr>
              <a:r>
                <a:rPr lang="bg-BG" sz="1400" b="1" kern="0" dirty="0">
                  <a:solidFill>
                    <a:srgbClr val="002B43"/>
                  </a:solidFill>
                  <a:latin typeface="Arial" pitchFamily="34" charset="0"/>
                  <a:cs typeface="Arial" pitchFamily="34" charset="0"/>
                </a:rPr>
                <a:t>Февр. 2018</a:t>
              </a:r>
              <a:endParaRPr lang="en-US" sz="1400" b="1" kern="0" dirty="0">
                <a:solidFill>
                  <a:srgbClr val="002B43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spcAft>
                  <a:spcPts val="300"/>
                </a:spcAft>
                <a:defRPr/>
              </a:pPr>
              <a:r>
                <a:rPr lang="bg-BG" sz="1400" kern="0" dirty="0">
                  <a:solidFill>
                    <a:srgbClr val="002B43"/>
                  </a:solidFill>
                  <a:latin typeface="Arial" pitchFamily="34" charset="0"/>
                  <a:cs typeface="Arial" pitchFamily="34" charset="0"/>
                </a:rPr>
                <a:t>Пилотен проект</a:t>
              </a:r>
              <a:endParaRPr lang="en-US" sz="1400" kern="0" dirty="0">
                <a:solidFill>
                  <a:srgbClr val="002B4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Abgerundetes Rechteck 31"/>
            <p:cNvSpPr/>
            <p:nvPr>
              <p:custDataLst>
                <p:tags r:id="rId13"/>
              </p:custDataLst>
            </p:nvPr>
          </p:nvSpPr>
          <p:spPr bwMode="auto">
            <a:xfrm>
              <a:off x="5458284" y="1542373"/>
              <a:ext cx="1742338" cy="585218"/>
            </a:xfrm>
            <a:prstGeom prst="roundRect">
              <a:avLst>
                <a:gd name="adj" fmla="val 1174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36000" rIns="36000"/>
            <a:lstStyle/>
            <a:p>
              <a:pPr algn="ctr">
                <a:spcAft>
                  <a:spcPts val="300"/>
                </a:spcAft>
                <a:defRPr/>
              </a:pPr>
              <a:r>
                <a:rPr lang="bg-BG" sz="1400" b="1" kern="0" dirty="0">
                  <a:solidFill>
                    <a:srgbClr val="002B43"/>
                  </a:solidFill>
                  <a:latin typeface="Arial" pitchFamily="34" charset="0"/>
                  <a:cs typeface="Arial" pitchFamily="34" charset="0"/>
                </a:rPr>
                <a:t>Септ. 2018</a:t>
              </a:r>
              <a:endParaRPr lang="en-US" sz="1400" b="1" kern="0" dirty="0">
                <a:solidFill>
                  <a:srgbClr val="002B43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spcAft>
                  <a:spcPts val="300"/>
                </a:spcAft>
                <a:defRPr/>
              </a:pPr>
              <a:r>
                <a:rPr lang="bg-BG" sz="1400" kern="0" dirty="0">
                  <a:solidFill>
                    <a:srgbClr val="002B43"/>
                  </a:solidFill>
                  <a:latin typeface="Arial" pitchFamily="34" charset="0"/>
                  <a:cs typeface="Arial" pitchFamily="34" charset="0"/>
                </a:rPr>
                <a:t>Системата работи</a:t>
              </a:r>
              <a:endParaRPr lang="en-US" sz="1400" kern="0" dirty="0">
                <a:solidFill>
                  <a:srgbClr val="002B4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Line 149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rot="5400000">
              <a:off x="5277222" y="3182446"/>
              <a:ext cx="2082630" cy="8503"/>
            </a:xfrm>
            <a:prstGeom prst="line">
              <a:avLst/>
            </a:prstGeom>
            <a:noFill/>
            <a:ln w="25400" algn="ctr">
              <a:solidFill>
                <a:srgbClr val="FF0066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33" name="Abgerundetes Rechteck 35"/>
            <p:cNvSpPr/>
            <p:nvPr>
              <p:custDataLst>
                <p:tags r:id="rId15"/>
              </p:custDataLst>
            </p:nvPr>
          </p:nvSpPr>
          <p:spPr bwMode="auto">
            <a:xfrm>
              <a:off x="-520844" y="821710"/>
              <a:ext cx="2330480" cy="684091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36000" rIns="36000"/>
            <a:lstStyle/>
            <a:p>
              <a:pPr>
                <a:spcAft>
                  <a:spcPts val="300"/>
                </a:spcAft>
                <a:defRPr/>
              </a:pPr>
              <a:r>
                <a:rPr lang="bg-BG" sz="1400" b="1" kern="0" dirty="0">
                  <a:solidFill>
                    <a:srgbClr val="002B43"/>
                  </a:solidFill>
                  <a:latin typeface="Arial" pitchFamily="34" charset="0"/>
                  <a:cs typeface="Arial" pitchFamily="34" charset="0"/>
                </a:rPr>
                <a:t>9 Февр. </a:t>
              </a:r>
              <a:r>
                <a:rPr lang="en-US" sz="1400" b="1" kern="0" dirty="0">
                  <a:solidFill>
                    <a:srgbClr val="002B43"/>
                  </a:solidFill>
                  <a:latin typeface="Arial" pitchFamily="34" charset="0"/>
                  <a:cs typeface="Arial" pitchFamily="34" charset="0"/>
                </a:rPr>
                <a:t>201</a:t>
              </a:r>
              <a:r>
                <a:rPr lang="bg-BG" sz="1400" b="1" kern="0" dirty="0">
                  <a:solidFill>
                    <a:srgbClr val="002B43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sz="1400" b="1" kern="0" dirty="0">
                <a:solidFill>
                  <a:srgbClr val="002B43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spcAft>
                  <a:spcPts val="300"/>
                </a:spcAft>
                <a:defRPr/>
              </a:pPr>
              <a:r>
                <a:rPr lang="bg-BG" sz="1400" dirty="0">
                  <a:solidFill>
                    <a:srgbClr val="002B43"/>
                  </a:solidFill>
                  <a:latin typeface="Arial" pitchFamily="34" charset="0"/>
                  <a:cs typeface="Arial" pitchFamily="34" charset="0"/>
                </a:rPr>
                <a:t>Делегиран</a:t>
              </a:r>
              <a:r>
                <a:rPr lang="en-GB" sz="1400" dirty="0">
                  <a:solidFill>
                    <a:srgbClr val="002B43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bg-BG" sz="1400" dirty="0">
                  <a:solidFill>
                    <a:srgbClr val="002B43"/>
                  </a:solidFill>
                  <a:latin typeface="Arial" pitchFamily="34" charset="0"/>
                  <a:cs typeface="Arial" pitchFamily="34" charset="0"/>
                </a:rPr>
                <a:t>регламент</a:t>
              </a:r>
              <a:endParaRPr lang="bg-BG" sz="1400" strike="sngStrike" dirty="0">
                <a:solidFill>
                  <a:srgbClr val="002B43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endParaRPr lang="en-US" sz="1400" dirty="0">
                <a:solidFill>
                  <a:srgbClr val="002B4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Ellipse 11"/>
            <p:cNvSpPr>
              <a:spLocks noChangeArrowheads="1"/>
            </p:cNvSpPr>
            <p:nvPr/>
          </p:nvSpPr>
          <p:spPr bwMode="auto">
            <a:xfrm>
              <a:off x="3897304" y="456534"/>
              <a:ext cx="805798" cy="6979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Calibri" pitchFamily="34" charset="0"/>
                </a:rPr>
                <a:t>36 M</a:t>
              </a:r>
              <a:r>
                <a:rPr lang="bg-BG" b="1" dirty="0">
                  <a:solidFill>
                    <a:schemeClr val="bg1"/>
                  </a:solidFill>
                  <a:latin typeface="Calibri" pitchFamily="34" charset="0"/>
                </a:rPr>
                <a:t>ес</a:t>
              </a:r>
              <a:r>
                <a:rPr lang="en-US" b="1" dirty="0">
                  <a:solidFill>
                    <a:schemeClr val="bg1"/>
                  </a:solidFill>
                  <a:latin typeface="Calibri" pitchFamily="34" charset="0"/>
                </a:rPr>
                <a:t>.</a:t>
              </a:r>
            </a:p>
          </p:txBody>
        </p:sp>
      </p:grpSp>
      <p:sp>
        <p:nvSpPr>
          <p:cNvPr id="28" name="Line 149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rot="5400000" flipV="1">
            <a:off x="2171721" y="3784200"/>
            <a:ext cx="2243200" cy="3760"/>
          </a:xfrm>
          <a:prstGeom prst="line">
            <a:avLst/>
          </a:prstGeom>
          <a:noFill/>
          <a:ln w="25400" algn="ctr">
            <a:solidFill>
              <a:srgbClr val="FF0066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5" name="Abgerundetes Rechteck 31"/>
          <p:cNvSpPr/>
          <p:nvPr>
            <p:custDataLst>
              <p:tags r:id="rId3"/>
            </p:custDataLst>
          </p:nvPr>
        </p:nvSpPr>
        <p:spPr bwMode="auto">
          <a:xfrm>
            <a:off x="2344182" y="2242404"/>
            <a:ext cx="1861265" cy="583162"/>
          </a:xfrm>
          <a:prstGeom prst="roundRect">
            <a:avLst>
              <a:gd name="adj" fmla="val 11740"/>
            </a:avLst>
          </a:prstGeom>
          <a:solidFill>
            <a:schemeClr val="accent6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36000" rIns="36000"/>
          <a:lstStyle/>
          <a:p>
            <a:pPr algn="ctr">
              <a:spcAft>
                <a:spcPts val="300"/>
              </a:spcAft>
              <a:defRPr/>
            </a:pPr>
            <a:r>
              <a:rPr lang="bg-BG" sz="1400" b="1" kern="0" dirty="0">
                <a:solidFill>
                  <a:srgbClr val="002B43"/>
                </a:solidFill>
                <a:latin typeface="Arial" pitchFamily="34" charset="0"/>
                <a:cs typeface="Arial" pitchFamily="34" charset="0"/>
              </a:rPr>
              <a:t>Април </a:t>
            </a:r>
            <a:r>
              <a:rPr lang="en-US" sz="1400" b="1" kern="0" dirty="0">
                <a:solidFill>
                  <a:srgbClr val="002B43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bg-BG" sz="1400" b="1" kern="0" dirty="0">
                <a:solidFill>
                  <a:srgbClr val="002B43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1400" b="1" kern="0" dirty="0">
              <a:solidFill>
                <a:srgbClr val="002B43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300"/>
              </a:spcAft>
              <a:defRPr/>
            </a:pPr>
            <a:r>
              <a:rPr lang="bg-BG" sz="1400" kern="0" dirty="0">
                <a:solidFill>
                  <a:srgbClr val="002B43"/>
                </a:solidFill>
                <a:latin typeface="Arial" pitchFamily="34" charset="0"/>
                <a:cs typeface="Arial" pitchFamily="34" charset="0"/>
              </a:rPr>
              <a:t>Избор на ИТ</a:t>
            </a:r>
            <a:endParaRPr lang="en-US" sz="1400" kern="0" dirty="0">
              <a:solidFill>
                <a:srgbClr val="002B4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Abgerundetes Rechteck 31"/>
          <p:cNvSpPr/>
          <p:nvPr>
            <p:custDataLst>
              <p:tags r:id="rId4"/>
            </p:custDataLst>
          </p:nvPr>
        </p:nvSpPr>
        <p:spPr bwMode="auto">
          <a:xfrm>
            <a:off x="5746458" y="2988546"/>
            <a:ext cx="1845575" cy="627110"/>
          </a:xfrm>
          <a:prstGeom prst="roundRect">
            <a:avLst>
              <a:gd name="adj" fmla="val 11740"/>
            </a:avLst>
          </a:prstGeom>
          <a:solidFill>
            <a:schemeClr val="accent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36000" rIns="36000"/>
          <a:lstStyle/>
          <a:p>
            <a:pPr algn="ctr">
              <a:spcAft>
                <a:spcPts val="300"/>
              </a:spcAft>
              <a:defRPr/>
            </a:pPr>
            <a:r>
              <a:rPr lang="bg-BG" sz="1400" b="1" kern="0" dirty="0">
                <a:solidFill>
                  <a:srgbClr val="002B43"/>
                </a:solidFill>
                <a:latin typeface="Arial" pitchFamily="34" charset="0"/>
                <a:cs typeface="Arial" pitchFamily="34" charset="0"/>
              </a:rPr>
              <a:t>Юни </a:t>
            </a:r>
            <a:r>
              <a:rPr lang="en-US" sz="1400" b="1" kern="0" dirty="0">
                <a:solidFill>
                  <a:srgbClr val="002B43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bg-BG" sz="1400" b="1" kern="0" dirty="0">
                <a:solidFill>
                  <a:srgbClr val="002B43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1400" b="1" kern="0" dirty="0">
                <a:solidFill>
                  <a:srgbClr val="002B43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buClr>
                <a:srgbClr val="2C8436"/>
              </a:buClr>
            </a:pPr>
            <a:r>
              <a:rPr lang="bg-BG" sz="1400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Наредба на МЗ</a:t>
            </a:r>
          </a:p>
        </p:txBody>
      </p:sp>
      <p:sp>
        <p:nvSpPr>
          <p:cNvPr id="44" name="Abgerundetes Rechteck 31"/>
          <p:cNvSpPr/>
          <p:nvPr>
            <p:custDataLst>
              <p:tags r:id="rId5"/>
            </p:custDataLst>
          </p:nvPr>
        </p:nvSpPr>
        <p:spPr bwMode="auto">
          <a:xfrm>
            <a:off x="7754361" y="2994406"/>
            <a:ext cx="2037001" cy="605119"/>
          </a:xfrm>
          <a:prstGeom prst="roundRect">
            <a:avLst>
              <a:gd name="adj" fmla="val 11740"/>
            </a:avLst>
          </a:prstGeom>
          <a:solidFill>
            <a:schemeClr val="accent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36000" rIns="36000"/>
          <a:lstStyle/>
          <a:p>
            <a:pPr algn="ctr">
              <a:spcAft>
                <a:spcPts val="300"/>
              </a:spcAft>
              <a:defRPr/>
            </a:pPr>
            <a:r>
              <a:rPr lang="bg-BG" sz="1400" b="1" kern="0" dirty="0">
                <a:solidFill>
                  <a:srgbClr val="002B43"/>
                </a:solidFill>
                <a:latin typeface="Arial" pitchFamily="34" charset="0"/>
                <a:cs typeface="Arial" pitchFamily="34" charset="0"/>
              </a:rPr>
              <a:t>Дек </a:t>
            </a:r>
            <a:r>
              <a:rPr lang="en-US" sz="1400" b="1" kern="0" dirty="0">
                <a:solidFill>
                  <a:srgbClr val="002B43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bg-BG" sz="1400" b="1" kern="0" dirty="0">
                <a:solidFill>
                  <a:srgbClr val="002B43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1400" b="1" kern="0" dirty="0">
                <a:solidFill>
                  <a:srgbClr val="002B43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buClr>
                <a:srgbClr val="2C8436"/>
              </a:buClr>
            </a:pPr>
            <a:r>
              <a:rPr lang="bg-BG" sz="1400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Информ. кампания</a:t>
            </a:r>
          </a:p>
        </p:txBody>
      </p:sp>
      <p:sp>
        <p:nvSpPr>
          <p:cNvPr id="47" name="Line 14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rot="5400000">
            <a:off x="8023735" y="4274516"/>
            <a:ext cx="1393266" cy="9733"/>
          </a:xfrm>
          <a:prstGeom prst="line">
            <a:avLst/>
          </a:prstGeom>
          <a:noFill/>
          <a:ln w="25400" algn="ctr">
            <a:solidFill>
              <a:srgbClr val="FF0066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8" name="Abgerundetes Rechteck 31"/>
          <p:cNvSpPr/>
          <p:nvPr>
            <p:custDataLst>
              <p:tags r:id="rId7"/>
            </p:custDataLst>
          </p:nvPr>
        </p:nvSpPr>
        <p:spPr bwMode="auto">
          <a:xfrm>
            <a:off x="1878720" y="3009919"/>
            <a:ext cx="1786800" cy="621946"/>
          </a:xfrm>
          <a:prstGeom prst="roundRect">
            <a:avLst>
              <a:gd name="adj" fmla="val 11740"/>
            </a:avLst>
          </a:prstGeom>
          <a:solidFill>
            <a:schemeClr val="accent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36000" rIns="36000"/>
          <a:lstStyle/>
          <a:p>
            <a:pPr algn="ctr">
              <a:spcAft>
                <a:spcPts val="300"/>
              </a:spcAft>
              <a:defRPr/>
            </a:pPr>
            <a:r>
              <a:rPr lang="bg-BG" sz="1400" b="1" kern="0" dirty="0">
                <a:solidFill>
                  <a:srgbClr val="002B43"/>
                </a:solidFill>
                <a:latin typeface="Arial" pitchFamily="34" charset="0"/>
                <a:cs typeface="Arial" pitchFamily="34" charset="0"/>
              </a:rPr>
              <a:t>Април </a:t>
            </a:r>
            <a:r>
              <a:rPr lang="en-US" sz="1400" b="1" kern="0" dirty="0">
                <a:solidFill>
                  <a:srgbClr val="002B43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bg-BG" sz="1400" b="1" kern="0" dirty="0">
                <a:solidFill>
                  <a:srgbClr val="002B43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1400" b="1" kern="0" dirty="0">
                <a:solidFill>
                  <a:srgbClr val="002B43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spcAft>
                <a:spcPts val="300"/>
              </a:spcAft>
              <a:defRPr/>
            </a:pPr>
            <a:r>
              <a:rPr lang="bg-BG" sz="1400" kern="0" dirty="0">
                <a:solidFill>
                  <a:srgbClr val="002B43"/>
                </a:solidFill>
                <a:latin typeface="Arial" pitchFamily="34" charset="0"/>
                <a:cs typeface="Arial" pitchFamily="34" charset="0"/>
              </a:rPr>
              <a:t>Регистрация БОВЛ</a:t>
            </a:r>
            <a:endParaRPr lang="en-US" sz="1400" kern="0" dirty="0">
              <a:solidFill>
                <a:srgbClr val="002B4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Abgerundetes Rechteck 31"/>
          <p:cNvSpPr/>
          <p:nvPr>
            <p:custDataLst>
              <p:tags r:id="rId8"/>
            </p:custDataLst>
          </p:nvPr>
        </p:nvSpPr>
        <p:spPr bwMode="auto">
          <a:xfrm>
            <a:off x="3853653" y="3018307"/>
            <a:ext cx="1768573" cy="606551"/>
          </a:xfrm>
          <a:prstGeom prst="roundRect">
            <a:avLst>
              <a:gd name="adj" fmla="val 11740"/>
            </a:avLst>
          </a:prstGeom>
          <a:solidFill>
            <a:schemeClr val="accent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36000" rIns="36000"/>
          <a:lstStyle/>
          <a:p>
            <a:pPr algn="ctr">
              <a:spcAft>
                <a:spcPts val="300"/>
              </a:spcAft>
              <a:defRPr/>
            </a:pPr>
            <a:r>
              <a:rPr lang="bg-BG" sz="1400" b="1" kern="0" dirty="0">
                <a:solidFill>
                  <a:srgbClr val="002B43"/>
                </a:solidFill>
                <a:latin typeface="Arial" pitchFamily="34" charset="0"/>
                <a:cs typeface="Arial" pitchFamily="34" charset="0"/>
              </a:rPr>
              <a:t>Декември </a:t>
            </a:r>
            <a:r>
              <a:rPr lang="en-US" sz="1400" b="1" kern="0" dirty="0">
                <a:solidFill>
                  <a:srgbClr val="002B43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bg-BG" sz="1400" b="1" kern="0" dirty="0">
                <a:solidFill>
                  <a:srgbClr val="002B43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1400" b="1" kern="0" dirty="0">
              <a:solidFill>
                <a:srgbClr val="002B43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300"/>
              </a:spcAft>
              <a:defRPr/>
            </a:pPr>
            <a:r>
              <a:rPr lang="bg-BG" sz="1400" kern="0" dirty="0">
                <a:solidFill>
                  <a:srgbClr val="002B43"/>
                </a:solidFill>
                <a:latin typeface="Arial" pitchFamily="34" charset="0"/>
                <a:cs typeface="Arial" pitchFamily="34" charset="0"/>
              </a:rPr>
              <a:t>Промени в ЗЛПХМ</a:t>
            </a:r>
            <a:endParaRPr lang="en-US" sz="1400" kern="0" dirty="0">
              <a:solidFill>
                <a:srgbClr val="002B4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Line 14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rot="5400000">
            <a:off x="4126598" y="4313092"/>
            <a:ext cx="1271101" cy="2"/>
          </a:xfrm>
          <a:prstGeom prst="line">
            <a:avLst/>
          </a:prstGeom>
          <a:noFill/>
          <a:ln w="25400" algn="ctr">
            <a:solidFill>
              <a:srgbClr val="FF0066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6" name="Rundad rektangulär 18"/>
          <p:cNvSpPr/>
          <p:nvPr/>
        </p:nvSpPr>
        <p:spPr>
          <a:xfrm>
            <a:off x="1238905" y="5581111"/>
            <a:ext cx="4740655" cy="916657"/>
          </a:xfrm>
          <a:prstGeom prst="wedgeRoundRectCallout">
            <a:avLst>
              <a:gd name="adj1" fmla="val 118865"/>
              <a:gd name="adj2" fmla="val -256930"/>
              <a:gd name="adj3" fmla="val 16667"/>
            </a:avLst>
          </a:prstGeom>
          <a:gradFill>
            <a:gsLst>
              <a:gs pos="0">
                <a:schemeClr val="accent1">
                  <a:shade val="100000"/>
                  <a:satMod val="120000"/>
                </a:schemeClr>
              </a:gs>
              <a:gs pos="4000">
                <a:schemeClr val="accent1">
                  <a:tint val="80000"/>
                  <a:shade val="100000"/>
                  <a:satMod val="150000"/>
                </a:schemeClr>
              </a:gs>
              <a:gs pos="100000">
                <a:schemeClr val="accent1">
                  <a:tint val="50000"/>
                  <a:shade val="100000"/>
                  <a:satMod val="1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227013" indent="-227013">
              <a:buClr>
                <a:srgbClr val="2C8436"/>
              </a:buClr>
              <a:buFont typeface="Arial" pitchFamily="34" charset="0"/>
              <a:buChar char="•"/>
            </a:pPr>
            <a:r>
              <a:rPr lang="bg-BG" sz="2000" dirty="0">
                <a:solidFill>
                  <a:srgbClr val="17375E"/>
                </a:solidFill>
              </a:rPr>
              <a:t>180 милиона опаковки годишно; </a:t>
            </a:r>
          </a:p>
          <a:p>
            <a:pPr marL="227013" indent="-227013">
              <a:buClr>
                <a:srgbClr val="2C8436"/>
              </a:buClr>
              <a:buFont typeface="Arial" pitchFamily="34" charset="0"/>
              <a:buChar char="•"/>
            </a:pPr>
            <a:r>
              <a:rPr lang="bg-BG" sz="2000" dirty="0">
                <a:solidFill>
                  <a:srgbClr val="17375E"/>
                </a:solidFill>
              </a:rPr>
              <a:t>200 ПРУ; 20 ИТ системи; </a:t>
            </a:r>
          </a:p>
          <a:p>
            <a:pPr marL="227013" indent="-227013">
              <a:buClr>
                <a:srgbClr val="2C8436"/>
              </a:buClr>
              <a:buFont typeface="Arial" pitchFamily="34" charset="0"/>
              <a:buChar char="•"/>
            </a:pPr>
            <a:r>
              <a:rPr lang="bg-BG" sz="2000" dirty="0">
                <a:solidFill>
                  <a:srgbClr val="17375E"/>
                </a:solidFill>
              </a:rPr>
              <a:t>4000 аптеки</a:t>
            </a:r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A21745F6-A1EA-420D-81C2-B24FBC41ED2A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B842C765-30E2-4470-8A6D-7D2B5C701D22}" type="slidenum">
              <a:rPr lang="bg-BG" smtClean="0"/>
              <a:pPr algn="r">
                <a:defRPr/>
              </a:pPr>
              <a:t>13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95487402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3"/>
          <p:cNvSpPr>
            <a:spLocks noGrp="1"/>
          </p:cNvSpPr>
          <p:nvPr>
            <p:ph type="title" idx="4294967295"/>
          </p:nvPr>
        </p:nvSpPr>
        <p:spPr>
          <a:xfrm>
            <a:off x="953080" y="242315"/>
            <a:ext cx="10816378" cy="1040235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  <a:buClr>
                <a:srgbClr val="2C8436"/>
              </a:buClr>
            </a:pPr>
            <a:r>
              <a:rPr lang="bg-BG" sz="3200" b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Хармонизиране на</a:t>
            </a:r>
            <a:r>
              <a:rPr lang="bg-BG" altLang="bg-BG" sz="3200" b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българското законодателство </a:t>
            </a:r>
            <a:r>
              <a:rPr lang="bg-BG" sz="3200" b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Директива 2011/62/ЕС и Делегиран регламент (ЕС) 2016/161 – промени в ЗЛПХМ в 4</a:t>
            </a:r>
            <a:r>
              <a:rPr lang="bg-BG" altLang="bg-BG" sz="3200" b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основни насоки</a:t>
            </a:r>
          </a:p>
        </p:txBody>
      </p:sp>
      <p:sp>
        <p:nvSpPr>
          <p:cNvPr id="70659" name="Правоъгълник 7"/>
          <p:cNvSpPr>
            <a:spLocks noChangeArrowheads="1"/>
          </p:cNvSpPr>
          <p:nvPr/>
        </p:nvSpPr>
        <p:spPr bwMode="auto">
          <a:xfrm>
            <a:off x="783813" y="1391532"/>
            <a:ext cx="11397671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7013" indent="-227013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2C8436"/>
              </a:buClr>
            </a:pPr>
            <a:r>
              <a:rPr lang="bg-BG" altLang="bg-BG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Задължения на ПРУ/производителите, търговците на едро и на дребно, паралелните търговци</a:t>
            </a:r>
            <a:endParaRPr lang="bg-BG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2C8436"/>
              </a:buClr>
            </a:pPr>
            <a:r>
              <a:rPr lang="bg-BG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Санкции при неизпълнение на задълженията (чл. </a:t>
            </a:r>
            <a:r>
              <a:rPr lang="bg-BG" sz="24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118а на Директивата)</a:t>
            </a:r>
            <a:endParaRPr lang="bg-BG" altLang="bg-BG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2C8436"/>
              </a:buClr>
            </a:pPr>
            <a:r>
              <a:rPr lang="bg-BG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Изграждане и поддържане на система от регистри от юридическо лице с нестопанска цел съгласно Директивата и Делегирания регламент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2C8436"/>
              </a:buClr>
            </a:pPr>
            <a:r>
              <a:rPr lang="bg-BG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Финансиране на системата от ПРУ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2C8436"/>
              </a:buClr>
            </a:pPr>
            <a:r>
              <a:rPr lang="bg-BG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Наредба на МЗ, в която се уреждат специфични въпроси, като например: 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Clr>
                <a:srgbClr val="2C8436"/>
              </a:buClr>
            </a:pPr>
            <a:r>
              <a:rPr lang="bg-BG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верификация на входа на аптеките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Clr>
                <a:srgbClr val="2C8436"/>
              </a:buClr>
            </a:pPr>
            <a:r>
              <a:rPr lang="bg-BG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дезактивиране в случаите по чл. 23 на Делегирания регламент 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Clr>
                <a:srgbClr val="2C8436"/>
              </a:buClr>
            </a:pPr>
            <a:r>
              <a:rPr lang="bg-BG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дезактивиране на ваксините по обществени поръчки на МЗ  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Clr>
                <a:srgbClr val="2C8436"/>
              </a:buClr>
            </a:pPr>
            <a:r>
              <a:rPr lang="bg-BG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дезактивиране на лекарствата за състрадателна употреба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Clr>
                <a:srgbClr val="2C8436"/>
              </a:buClr>
            </a:pPr>
            <a:r>
              <a:rPr lang="bg-BG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дезактивиране на разрешени за употреба лекарства при клинични изпитвания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Clr>
                <a:srgbClr val="2C8436"/>
              </a:buClr>
            </a:pPr>
            <a:r>
              <a:rPr lang="bg-BG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процедура в случаите, в които има сигнал за неактивен код и др.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9938-BABF-4F4D-A846-A5DA7DA67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56785" y="6320164"/>
            <a:ext cx="2743200" cy="365125"/>
          </a:xfrm>
        </p:spPr>
        <p:txBody>
          <a:bodyPr/>
          <a:lstStyle/>
          <a:p>
            <a:pPr>
              <a:defRPr/>
            </a:pPr>
            <a:fld id="{B842C765-30E2-4470-8A6D-7D2B5C701D22}" type="slidenum">
              <a:rPr lang="bg-BG" smtClean="0"/>
              <a:pPr>
                <a:defRPr/>
              </a:pPr>
              <a:t>14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682944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9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D329CAE4-6A06-49EB-947C-CEEE21241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0944" y="962659"/>
            <a:ext cx="5455917" cy="3068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E059AC-2002-45CC-82EE-24EF60B59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2" y="1005963"/>
            <a:ext cx="5455917" cy="3068952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A3A31DC8-A2C8-4A9B-8D5D-6EE65C2C98A0}"/>
              </a:ext>
            </a:extLst>
          </p:cNvPr>
          <p:cNvSpPr txBox="1">
            <a:spLocks/>
          </p:cNvSpPr>
          <p:nvPr/>
        </p:nvSpPr>
        <p:spPr bwMode="auto">
          <a:xfrm>
            <a:off x="526073" y="4736090"/>
            <a:ext cx="11139854" cy="93044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000" b="1" dirty="0" err="1">
                <a:solidFill>
                  <a:schemeClr val="bg1"/>
                </a:solidFill>
              </a:rPr>
              <a:t>Информация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за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приложение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на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Директивата</a:t>
            </a:r>
            <a:r>
              <a:rPr lang="en-US" sz="3000" b="1" dirty="0">
                <a:solidFill>
                  <a:schemeClr val="bg1"/>
                </a:solidFill>
              </a:rPr>
              <a:t> в </a:t>
            </a:r>
            <a:r>
              <a:rPr lang="en-US" sz="3000" b="1" dirty="0" err="1">
                <a:solidFill>
                  <a:schemeClr val="bg1"/>
                </a:solidFill>
              </a:rPr>
              <a:t>България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en-US" sz="3000" b="1" dirty="0" err="1">
                <a:solidFill>
                  <a:schemeClr val="bg1"/>
                </a:solidFill>
              </a:rPr>
              <a:t>на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сайта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на</a:t>
            </a:r>
            <a:r>
              <a:rPr lang="en-US" sz="3000" b="1" dirty="0">
                <a:solidFill>
                  <a:schemeClr val="bg1"/>
                </a:solidFill>
              </a:rPr>
              <a:t> БОВЛ: </a:t>
            </a:r>
            <a:r>
              <a:rPr lang="en-US" sz="3000" b="1" dirty="0">
                <a:solidFill>
                  <a:schemeClr val="bg1"/>
                </a:solidFill>
                <a:hlinkClick r:id="rId4"/>
              </a:rPr>
              <a:t>www.bgmvo.org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29FB9690-172F-4F3B-947D-4F41CA0CE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8524" y="6477802"/>
            <a:ext cx="2743200" cy="365125"/>
          </a:xfrm>
        </p:spPr>
        <p:txBody>
          <a:bodyPr/>
          <a:lstStyle/>
          <a:p>
            <a:pPr>
              <a:defRPr/>
            </a:pPr>
            <a:fld id="{B842C765-30E2-4470-8A6D-7D2B5C701D22}" type="slidenum">
              <a:rPr lang="bg-BG" smtClean="0"/>
              <a:pPr>
                <a:defRPr/>
              </a:pPr>
              <a:t>15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84668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725285" y="2739437"/>
            <a:ext cx="9089505" cy="371992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bg-BG" sz="3600" dirty="0"/>
          </a:p>
          <a:p>
            <a:pPr algn="ctr">
              <a:buNone/>
            </a:pPr>
            <a:r>
              <a:rPr lang="bg-BG" sz="4800" b="1" dirty="0">
                <a:solidFill>
                  <a:schemeClr val="accent5">
                    <a:lumMod val="50000"/>
                  </a:schemeClr>
                </a:solidFill>
              </a:rPr>
              <a:t>Благодаря за вниманието!</a:t>
            </a:r>
          </a:p>
          <a:p>
            <a:pPr algn="ctr">
              <a:buNone/>
            </a:pPr>
            <a:r>
              <a:rPr lang="bg-BG" sz="4800" b="1" dirty="0">
                <a:solidFill>
                  <a:schemeClr val="accent5">
                    <a:lumMod val="50000"/>
                  </a:schemeClr>
                </a:solidFill>
              </a:rPr>
              <a:t>Въпроси и отговори?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A5198A-083C-4C58-8941-54402E390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33" y="-1745765"/>
            <a:ext cx="7905750" cy="66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554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723" y="640373"/>
            <a:ext cx="8976983" cy="786774"/>
          </a:xfrm>
        </p:spPr>
        <p:txBody>
          <a:bodyPr>
            <a:normAutofit/>
          </a:bodyPr>
          <a:lstStyle/>
          <a:p>
            <a:r>
              <a:rPr lang="bg-BG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Термини</a:t>
            </a:r>
            <a:endParaRPr lang="en-GB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289" y="1840742"/>
            <a:ext cx="10568199" cy="5120340"/>
          </a:xfrm>
        </p:spPr>
        <p:txBody>
          <a:bodyPr/>
          <a:lstStyle/>
          <a:p>
            <a:r>
              <a:rPr lang="bg-BG" b="1" dirty="0">
                <a:solidFill>
                  <a:schemeClr val="accent1">
                    <a:lumMod val="50000"/>
                  </a:schemeClr>
                </a:solidFill>
              </a:rPr>
              <a:t>Обхват на Директивата</a:t>
            </a:r>
            <a:r>
              <a:rPr lang="bg-BG" dirty="0">
                <a:solidFill>
                  <a:schemeClr val="accent1">
                    <a:lumMod val="50000"/>
                  </a:schemeClr>
                </a:solidFill>
              </a:rPr>
              <a:t>: лекарствените продукти по лекарско предписание с изключение на продуктите от Приложение 1 и в допълнение продуктите от Приложение 2 на Делегираните регламенти</a:t>
            </a:r>
          </a:p>
          <a:p>
            <a:r>
              <a:rPr lang="bg-BG" b="1" dirty="0">
                <a:solidFill>
                  <a:schemeClr val="accent1">
                    <a:lumMod val="50000"/>
                  </a:schemeClr>
                </a:solidFill>
              </a:rPr>
              <a:t>Верификация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bg-BG" dirty="0">
                <a:solidFill>
                  <a:schemeClr val="accent1">
                    <a:lumMod val="50000"/>
                  </a:schemeClr>
                </a:solidFill>
              </a:rPr>
              <a:t>идентификация и проверка на автентичността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bg-BG" dirty="0">
                <a:solidFill>
                  <a:schemeClr val="accent1">
                    <a:lumMod val="50000"/>
                  </a:schemeClr>
                </a:solidFill>
              </a:rPr>
              <a:t>на лекарствените продукти</a:t>
            </a:r>
          </a:p>
          <a:p>
            <a:r>
              <a:rPr lang="bg-BG" b="1" dirty="0">
                <a:solidFill>
                  <a:schemeClr val="accent1">
                    <a:lumMod val="50000"/>
                  </a:schemeClr>
                </a:solidFill>
              </a:rPr>
              <a:t>Дезактивиране</a:t>
            </a:r>
            <a:r>
              <a:rPr lang="bg-BG" dirty="0">
                <a:solidFill>
                  <a:schemeClr val="accent1">
                    <a:lumMod val="50000"/>
                  </a:schemeClr>
                </a:solidFill>
              </a:rPr>
              <a:t> на уникалния идентификатор (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decommissioning</a:t>
            </a:r>
            <a:r>
              <a:rPr lang="bg-BG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r>
              <a:rPr lang="bg-BG" b="1" dirty="0">
                <a:solidFill>
                  <a:schemeClr val="accent1">
                    <a:lumMod val="50000"/>
                  </a:schemeClr>
                </a:solidFill>
              </a:rPr>
              <a:t>Сериализация</a:t>
            </a:r>
            <a:r>
              <a:rPr lang="bg-BG" dirty="0">
                <a:solidFill>
                  <a:schemeClr val="accent1">
                    <a:lumMod val="50000"/>
                  </a:schemeClr>
                </a:solidFill>
              </a:rPr>
              <a:t> – уникален код на опаковката</a:t>
            </a:r>
          </a:p>
          <a:p>
            <a:r>
              <a:rPr lang="bg-BG" b="1" dirty="0">
                <a:solidFill>
                  <a:schemeClr val="accent1">
                    <a:lumMod val="50000"/>
                  </a:schemeClr>
                </a:solidFill>
              </a:rPr>
              <a:t>Показатели за безопасност </a:t>
            </a:r>
            <a:r>
              <a:rPr lang="bg-BG" dirty="0">
                <a:solidFill>
                  <a:schemeClr val="accent1">
                    <a:lumMod val="50000"/>
                  </a:schemeClr>
                </a:solidFill>
              </a:rPr>
              <a:t>на лекарствените продукти:</a:t>
            </a:r>
          </a:p>
          <a:p>
            <a:pPr lvl="1"/>
            <a:r>
              <a:rPr lang="bg-BG" dirty="0">
                <a:solidFill>
                  <a:schemeClr val="accent1">
                    <a:lumMod val="50000"/>
                  </a:schemeClr>
                </a:solidFill>
              </a:rPr>
              <a:t>Уникален идентификационен код </a:t>
            </a:r>
          </a:p>
          <a:p>
            <a:pPr lvl="1"/>
            <a:r>
              <a:rPr lang="bg-BG" dirty="0">
                <a:solidFill>
                  <a:schemeClr val="accent1">
                    <a:lumMod val="50000"/>
                  </a:schemeClr>
                </a:solidFill>
              </a:rPr>
              <a:t>Доказателства срещу подправяне на опаковката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(tamper evidence)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3" y="-1780157"/>
            <a:ext cx="6503747" cy="5461580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C0D9AE8-10BE-41FF-AF25-F2AFCB21BAE1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B842C765-30E2-4470-8A6D-7D2B5C701D22}" type="slidenum">
              <a:rPr lang="bg-BG" smtClean="0"/>
              <a:pPr algn="r">
                <a:defRPr/>
              </a:pPr>
              <a:t>17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59455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45579" y="188639"/>
            <a:ext cx="9516233" cy="1033985"/>
          </a:xfrm>
        </p:spPr>
        <p:txBody>
          <a:bodyPr>
            <a:normAutofit/>
          </a:bodyPr>
          <a:lstStyle/>
          <a:p>
            <a:pPr algn="ctr"/>
            <a:r>
              <a:rPr lang="bg-BG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Целите: безопасност на пациентите</a:t>
            </a:r>
            <a:endParaRPr lang="en-GB" sz="3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CDDF8-47FD-4BAC-8771-3F17DB908AC8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901714" y="1222624"/>
            <a:ext cx="11069375" cy="5133726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1176"/>
              </a:spcBef>
              <a:spcAft>
                <a:spcPts val="600"/>
              </a:spcAft>
              <a:buClr>
                <a:schemeClr val="tx2"/>
              </a:buClr>
              <a:buSzPct val="150000"/>
              <a:buFont typeface="Arial"/>
              <a:buChar char="•"/>
            </a:pPr>
            <a:r>
              <a:rPr lang="bg-BG" sz="3300" dirty="0">
                <a:solidFill>
                  <a:schemeClr val="accent1">
                    <a:lumMod val="50000"/>
                  </a:schemeClr>
                </a:solidFill>
              </a:rPr>
              <a:t>По оценка на СЗО фалшифицираните лекарства са:</a:t>
            </a:r>
            <a:r>
              <a:rPr lang="en-GB" sz="33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charset="2"/>
              <a:buChar char="§"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100 </a:t>
            </a:r>
            <a:r>
              <a:rPr lang="bg-BG" sz="2800" dirty="0">
                <a:solidFill>
                  <a:schemeClr val="accent1">
                    <a:lumMod val="50000"/>
                  </a:schemeClr>
                </a:solidFill>
              </a:rPr>
              <a:t>млн. опаковки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bg-BG" sz="2800" dirty="0">
                <a:solidFill>
                  <a:schemeClr val="accent1">
                    <a:lumMod val="50000"/>
                  </a:schemeClr>
                </a:solidFill>
              </a:rPr>
              <a:t>в развитите страни</a:t>
            </a:r>
            <a:endParaRPr lang="en-GB" sz="2800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charset="2"/>
              <a:buChar char="§"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10-30% </a:t>
            </a:r>
            <a:r>
              <a:rPr lang="bg-BG" sz="2800" dirty="0">
                <a:solidFill>
                  <a:schemeClr val="accent1">
                    <a:lumMod val="50000"/>
                  </a:schemeClr>
                </a:solidFill>
              </a:rPr>
              <a:t>в развиващите се държави</a:t>
            </a:r>
            <a:endParaRPr lang="en-GB" sz="2800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charset="2"/>
              <a:buChar char="§"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50% </a:t>
            </a:r>
            <a:r>
              <a:rPr lang="bg-BG" sz="2800" dirty="0">
                <a:solidFill>
                  <a:schemeClr val="accent1">
                    <a:lumMod val="50000"/>
                  </a:schemeClr>
                </a:solidFill>
              </a:rPr>
              <a:t>от продажбите в интернет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charset="2"/>
              <a:buChar char="§"/>
            </a:pPr>
            <a:r>
              <a:rPr lang="bg-BG" sz="2800" dirty="0">
                <a:solidFill>
                  <a:schemeClr val="accent1">
                    <a:lumMod val="50000"/>
                  </a:schemeClr>
                </a:solidFill>
              </a:rPr>
              <a:t>Доклад от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1.10.</a:t>
            </a:r>
            <a:r>
              <a:rPr lang="bg-BG" sz="2800" dirty="0">
                <a:solidFill>
                  <a:schemeClr val="accent1">
                    <a:lumMod val="50000"/>
                  </a:schemeClr>
                </a:solidFill>
              </a:rPr>
              <a:t>2016 г. на Офиса за интелектуална собственост на ЕС (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EUIPO) </a:t>
            </a:r>
            <a:r>
              <a:rPr lang="bg-BG" sz="2800" dirty="0">
                <a:solidFill>
                  <a:schemeClr val="accent1">
                    <a:lumMod val="50000"/>
                  </a:schemeClr>
                </a:solidFill>
              </a:rPr>
              <a:t>отчита 4,4% фалшиви лекарства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charset="2"/>
              <a:buChar char="§"/>
            </a:pPr>
            <a:r>
              <a:rPr lang="bg-BG" sz="2800" dirty="0">
                <a:solidFill>
                  <a:schemeClr val="accent1">
                    <a:lumMod val="50000"/>
                  </a:schemeClr>
                </a:solidFill>
              </a:rPr>
              <a:t>Годишно умират над 1 </a:t>
            </a:r>
            <a:r>
              <a:rPr lang="bg-BG" sz="2800" dirty="0" err="1">
                <a:solidFill>
                  <a:schemeClr val="accent1">
                    <a:lumMod val="50000"/>
                  </a:schemeClr>
                </a:solidFill>
              </a:rPr>
              <a:t>млн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bg-BG" sz="2800" dirty="0">
                <a:solidFill>
                  <a:schemeClr val="accent1">
                    <a:lumMod val="50000"/>
                  </a:schemeClr>
                </a:solidFill>
              </a:rPr>
              <a:t> човека заради фалшиви лекарства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charset="2"/>
              <a:buChar char="§"/>
            </a:pPr>
            <a:r>
              <a:rPr lang="bg-BG" sz="2800" dirty="0">
                <a:solidFill>
                  <a:schemeClr val="accent1">
                    <a:lumMod val="50000"/>
                  </a:schemeClr>
                </a:solidFill>
              </a:rPr>
              <a:t>Загубите са над 10 млрд € годишно</a:t>
            </a:r>
            <a:endParaRPr lang="en-GB" sz="2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1176"/>
              </a:spcBef>
              <a:spcAft>
                <a:spcPts val="600"/>
              </a:spcAft>
              <a:buClr>
                <a:schemeClr val="tx2"/>
              </a:buClr>
              <a:buSzPct val="150000"/>
              <a:buFont typeface="Arial"/>
              <a:buChar char="•"/>
            </a:pPr>
            <a:r>
              <a:rPr lang="bg-BG" sz="3300" dirty="0">
                <a:solidFill>
                  <a:schemeClr val="accent1">
                    <a:lumMod val="50000"/>
                  </a:schemeClr>
                </a:solidFill>
              </a:rPr>
              <a:t>Много лесни печалби</a:t>
            </a:r>
            <a:r>
              <a:rPr lang="en-GB" sz="3300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charset="2"/>
              <a:buChar char="§"/>
            </a:pPr>
            <a:r>
              <a:rPr lang="bg-BG" sz="2800" dirty="0">
                <a:solidFill>
                  <a:schemeClr val="accent1">
                    <a:lumMod val="50000"/>
                  </a:schemeClr>
                </a:solidFill>
              </a:rPr>
              <a:t>Печалбите са 500 пъти повече от инвестицията</a:t>
            </a:r>
            <a:endParaRPr lang="en-GB" sz="2800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charset="2"/>
              <a:buChar char="§"/>
            </a:pPr>
            <a:r>
              <a:rPr lang="bg-BG" sz="2800" dirty="0">
                <a:solidFill>
                  <a:schemeClr val="accent1">
                    <a:lumMod val="50000"/>
                  </a:schemeClr>
                </a:solidFill>
              </a:rPr>
              <a:t>Основните инвестиции са в оборудване, за да изглеждат фалшификатите като оригиналите</a:t>
            </a:r>
            <a:endParaRPr lang="en-GB" sz="2800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charset="2"/>
              <a:buChar char="§"/>
            </a:pPr>
            <a:r>
              <a:rPr lang="bg-BG" sz="2800" dirty="0">
                <a:solidFill>
                  <a:schemeClr val="accent1">
                    <a:lumMod val="50000"/>
                  </a:schemeClr>
                </a:solidFill>
              </a:rPr>
              <a:t>Активните съставки може да са вредни директно или косвено</a:t>
            </a:r>
            <a:endParaRPr lang="en-GB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1176"/>
              </a:spcBef>
              <a:spcAft>
                <a:spcPts val="600"/>
              </a:spcAft>
              <a:buClr>
                <a:schemeClr val="tx2"/>
              </a:buClr>
              <a:buSzPct val="150000"/>
              <a:buNone/>
            </a:pPr>
            <a:endParaRPr lang="en-GB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909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ubrik 1"/>
          <p:cNvSpPr>
            <a:spLocks noGrp="1"/>
          </p:cNvSpPr>
          <p:nvPr>
            <p:ph type="title"/>
          </p:nvPr>
        </p:nvSpPr>
        <p:spPr>
          <a:xfrm>
            <a:off x="1775520" y="188640"/>
            <a:ext cx="8640960" cy="922391"/>
          </a:xfrm>
        </p:spPr>
        <p:txBody>
          <a:bodyPr>
            <a:noAutofit/>
          </a:bodyPr>
          <a:lstStyle/>
          <a:p>
            <a:pPr algn="ctr"/>
            <a:r>
              <a:rPr lang="bg-BG" sz="32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Почти идентични външни опаковки</a:t>
            </a:r>
            <a:endParaRPr lang="en-GB" sz="3200" b="1" dirty="0">
              <a:solidFill>
                <a:schemeClr val="accent5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FE8C42-B2E4-47FE-A34C-48DF65E49BCF}" type="slidenum">
              <a:rPr lang="en-GB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pPr>
                <a:defRPr/>
              </a:pPr>
              <a:t>3</a:t>
            </a:fld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8993" y="1015893"/>
            <a:ext cx="6944250" cy="5091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black">
          <a:xfrm>
            <a:off x="3021052" y="6163467"/>
            <a:ext cx="28879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g-BG" sz="2400" b="1" dirty="0">
                <a:solidFill>
                  <a:srgbClr val="006FB4"/>
                </a:solidFill>
                <a:latin typeface="Arial" charset="0"/>
              </a:rPr>
              <a:t>Фалшива</a:t>
            </a:r>
            <a:endParaRPr lang="en-GB" sz="2400" b="1" dirty="0">
              <a:solidFill>
                <a:srgbClr val="006FB4"/>
              </a:solidFill>
              <a:latin typeface="Arial" charset="0"/>
            </a:endParaRPr>
          </a:p>
        </p:txBody>
      </p:sp>
      <p:sp>
        <p:nvSpPr>
          <p:cNvPr id="10" name="Text Box 9"/>
          <p:cNvSpPr txBox="1">
            <a:spLocks noGrp="1" noChangeArrowheads="1"/>
          </p:cNvSpPr>
          <p:nvPr>
            <p:ph idx="1"/>
          </p:nvPr>
        </p:nvSpPr>
        <p:spPr bwMode="black">
          <a:xfrm>
            <a:off x="6464412" y="6200400"/>
            <a:ext cx="2469197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bg-BG" b="1" dirty="0">
                <a:solidFill>
                  <a:srgbClr val="006FB4"/>
                </a:solidFill>
                <a:latin typeface="Arial" charset="0"/>
              </a:rPr>
              <a:t>Оригинална</a:t>
            </a:r>
            <a:endParaRPr lang="en-GB" b="1" dirty="0">
              <a:solidFill>
                <a:srgbClr val="006FB4"/>
              </a:solidFill>
              <a:latin typeface="Arial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560496" y="3770889"/>
            <a:ext cx="1294725" cy="38032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6957801" y="3778981"/>
            <a:ext cx="1223247" cy="372233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30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FE8C42-B2E4-47FE-A34C-48DF65E49BCF}" type="slidenum">
              <a:rPr lang="en-GB">
                <a:solidFill>
                  <a:srgbClr val="595959"/>
                </a:solidFill>
                <a:latin typeface="Arial"/>
              </a:rPr>
              <a:pPr>
                <a:defRPr/>
              </a:pPr>
              <a:t>4</a:t>
            </a:fld>
            <a:endParaRPr lang="en-GB" dirty="0">
              <a:solidFill>
                <a:srgbClr val="595959"/>
              </a:solidFill>
              <a:latin typeface="Arial"/>
            </a:endParaRPr>
          </a:p>
        </p:txBody>
      </p:sp>
      <p:sp>
        <p:nvSpPr>
          <p:cNvPr id="37891" name="Rubrik 1"/>
          <p:cNvSpPr>
            <a:spLocks noGrp="1"/>
          </p:cNvSpPr>
          <p:nvPr>
            <p:ph type="title" idx="4294967295"/>
          </p:nvPr>
        </p:nvSpPr>
        <p:spPr>
          <a:xfrm>
            <a:off x="562063" y="185148"/>
            <a:ext cx="11347100" cy="1022868"/>
          </a:xfrm>
        </p:spPr>
        <p:txBody>
          <a:bodyPr>
            <a:normAutofit fontScale="90000"/>
          </a:bodyPr>
          <a:lstStyle/>
          <a:p>
            <a:pPr algn="ctr"/>
            <a:r>
              <a:rPr lang="bg-BG" sz="36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Проблемът е съдържанието на фалшивите лекарства</a:t>
            </a:r>
            <a:endParaRPr lang="sv-SE" sz="3600" b="1" dirty="0">
              <a:solidFill>
                <a:schemeClr val="accent5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Picture 3" descr="referenskapsel ba 5588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3852" y="1340768"/>
            <a:ext cx="2887663" cy="2152650"/>
          </a:xfrm>
          <a:prstGeom prst="rect">
            <a:avLst/>
          </a:prstGeom>
          <a:noFill/>
        </p:spPr>
      </p:pic>
      <p:pic>
        <p:nvPicPr>
          <p:cNvPr id="8" name="Picture 5" descr="kapslar prov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0415" y="1276350"/>
            <a:ext cx="2887663" cy="2152650"/>
          </a:xfrm>
          <a:prstGeom prst="rect">
            <a:avLst/>
          </a:prstGeom>
          <a:noFill/>
        </p:spPr>
      </p:pic>
      <p:pic>
        <p:nvPicPr>
          <p:cNvPr id="9" name="Picture 7" descr="kapsel prov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08169" y="1268760"/>
            <a:ext cx="2884487" cy="2152650"/>
          </a:xfrm>
          <a:prstGeom prst="rect">
            <a:avLst/>
          </a:prstGeom>
          <a:noFill/>
        </p:spPr>
      </p:pic>
      <p:sp>
        <p:nvSpPr>
          <p:cNvPr id="10" name="Rectangle 8"/>
          <p:cNvSpPr>
            <a:spLocks noChangeArrowheads="1"/>
          </p:cNvSpPr>
          <p:nvPr/>
        </p:nvSpPr>
        <p:spPr bwMode="black">
          <a:xfrm>
            <a:off x="1746251" y="3866034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z="3200" b="1">
              <a:solidFill>
                <a:srgbClr val="006FB4"/>
              </a:solidFill>
              <a:latin typeface="Arial" charset="0"/>
            </a:endParaRPr>
          </a:p>
        </p:txBody>
      </p:sp>
      <p:pic>
        <p:nvPicPr>
          <p:cNvPr id="12" name="Picture 11" descr="pellet prov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80177" y="4094634"/>
            <a:ext cx="2884487" cy="2152650"/>
          </a:xfrm>
          <a:prstGeom prst="rect">
            <a:avLst/>
          </a:prstGeom>
          <a:noFill/>
        </p:spPr>
      </p:pic>
      <p:pic>
        <p:nvPicPr>
          <p:cNvPr id="13" name="Picture 13" descr="pellet prov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55841" y="4149080"/>
            <a:ext cx="2887663" cy="2152650"/>
          </a:xfrm>
          <a:prstGeom prst="rect">
            <a:avLst/>
          </a:prstGeom>
          <a:noFill/>
        </p:spPr>
      </p:pic>
      <p:pic>
        <p:nvPicPr>
          <p:cNvPr id="14" name="Picture 15" descr="pellet referenskapsel ba 55880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93852" y="4094634"/>
            <a:ext cx="2887663" cy="2152650"/>
          </a:xfrm>
          <a:prstGeom prst="rect">
            <a:avLst/>
          </a:prstGeom>
          <a:noFill/>
        </p:spPr>
      </p:pic>
      <p:grpSp>
        <p:nvGrpSpPr>
          <p:cNvPr id="2" name="Group 1"/>
          <p:cNvGrpSpPr/>
          <p:nvPr/>
        </p:nvGrpSpPr>
        <p:grpSpPr>
          <a:xfrm>
            <a:off x="1910234" y="3573017"/>
            <a:ext cx="8738046" cy="461665"/>
            <a:chOff x="386234" y="3573016"/>
            <a:chExt cx="8738046" cy="461665"/>
          </a:xfrm>
        </p:grpSpPr>
        <p:sp>
          <p:nvSpPr>
            <p:cNvPr id="11" name="Text Box 9"/>
            <p:cNvSpPr txBox="1">
              <a:spLocks noChangeArrowheads="1"/>
            </p:cNvSpPr>
            <p:nvPr/>
          </p:nvSpPr>
          <p:spPr bwMode="black">
            <a:xfrm>
              <a:off x="386234" y="3573016"/>
              <a:ext cx="265906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bg-BG" sz="2400" b="1" dirty="0">
                  <a:solidFill>
                    <a:srgbClr val="006FB4"/>
                  </a:solidFill>
                  <a:latin typeface="Arial" charset="0"/>
                </a:rPr>
                <a:t>Оригинални</a:t>
              </a:r>
              <a:endParaRPr lang="en-GB" sz="2400" b="1" dirty="0">
                <a:solidFill>
                  <a:srgbClr val="006FB4"/>
                </a:solidFill>
                <a:latin typeface="Arial" charset="0"/>
              </a:endParaRPr>
            </a:p>
          </p:txBody>
        </p:sp>
        <p:sp>
          <p:nvSpPr>
            <p:cNvPr id="18" name="Text Box 9"/>
            <p:cNvSpPr txBox="1">
              <a:spLocks noChangeArrowheads="1"/>
            </p:cNvSpPr>
            <p:nvPr/>
          </p:nvSpPr>
          <p:spPr bwMode="black">
            <a:xfrm>
              <a:off x="3296863" y="3573016"/>
              <a:ext cx="272499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bg-BG" sz="2400" b="1" dirty="0">
                  <a:solidFill>
                    <a:srgbClr val="006FB4"/>
                  </a:solidFill>
                  <a:latin typeface="Arial" charset="0"/>
                </a:rPr>
                <a:t>Фалшиви</a:t>
              </a:r>
              <a:endParaRPr lang="en-GB" sz="2400" b="1" dirty="0">
                <a:solidFill>
                  <a:srgbClr val="006FB4"/>
                </a:solidFill>
                <a:latin typeface="Arial" charset="0"/>
              </a:endParaRPr>
            </a:p>
          </p:txBody>
        </p:sp>
        <p:sp>
          <p:nvSpPr>
            <p:cNvPr id="19" name="Text Box 9"/>
            <p:cNvSpPr txBox="1">
              <a:spLocks noChangeArrowheads="1"/>
            </p:cNvSpPr>
            <p:nvPr/>
          </p:nvSpPr>
          <p:spPr bwMode="black">
            <a:xfrm>
              <a:off x="6399283" y="3573016"/>
              <a:ext cx="272499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bg-BG" sz="2400" b="1" dirty="0">
                  <a:solidFill>
                    <a:srgbClr val="006FB4"/>
                  </a:solidFill>
                  <a:latin typeface="Arial" charset="0"/>
                </a:rPr>
                <a:t>Фалшиви</a:t>
              </a:r>
              <a:endParaRPr lang="en-GB" sz="2400" b="1" dirty="0">
                <a:solidFill>
                  <a:srgbClr val="006FB4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93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525" y="1519934"/>
            <a:ext cx="8405769" cy="4573660"/>
          </a:xfrm>
          <a:prstGeom prst="rect">
            <a:avLst/>
          </a:prstGeom>
        </p:spPr>
      </p:pic>
      <p:sp>
        <p:nvSpPr>
          <p:cNvPr id="3" name="Rubrik 1"/>
          <p:cNvSpPr txBox="1">
            <a:spLocks/>
          </p:cNvSpPr>
          <p:nvPr/>
        </p:nvSpPr>
        <p:spPr>
          <a:xfrm>
            <a:off x="1696279" y="637563"/>
            <a:ext cx="8892208" cy="637564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bg-BG" sz="32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Карта на „</a:t>
            </a:r>
            <a:r>
              <a:rPr lang="bg-BG" sz="32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сериализацията</a:t>
            </a:r>
            <a:r>
              <a:rPr lang="bg-BG" sz="32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“ на лекарствата</a:t>
            </a:r>
            <a:endParaRPr lang="en-GB" sz="3200" b="1" dirty="0">
              <a:solidFill>
                <a:schemeClr val="accent5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2C765-30E2-4470-8A6D-7D2B5C701D22}" type="slidenum">
              <a:rPr lang="bg-BG" smtClean="0"/>
              <a:pPr>
                <a:defRPr/>
              </a:pPr>
              <a:t>5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6725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Objekt 4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44" name="Objekt 4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93F1F-1EDC-4B18-BEB8-5950EC5B852D}" type="slidenum">
              <a:rPr lang="en-GB"/>
              <a:pPr/>
              <a:t>6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253336" y="12849"/>
            <a:ext cx="10383749" cy="1718784"/>
          </a:xfrm>
        </p:spPr>
        <p:txBody>
          <a:bodyPr>
            <a:noAutofit/>
          </a:bodyPr>
          <a:lstStyle/>
          <a:p>
            <a:pPr algn="ctr"/>
            <a:r>
              <a:rPr lang="bg-BG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Директива 2011/62/ЕС и делегираните актове регламентират правилата при верификация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gray">
          <a:xfrm>
            <a:off x="1994824" y="1894799"/>
            <a:ext cx="4819762" cy="1337070"/>
          </a:xfrm>
          <a:prstGeom prst="homePlate">
            <a:avLst>
              <a:gd name="adj" fmla="val 17911"/>
            </a:avLst>
          </a:prstGeom>
          <a:solidFill>
            <a:schemeClr val="accent1">
              <a:lumMod val="60000"/>
              <a:lumOff val="40000"/>
            </a:schemeClr>
          </a:solidFill>
          <a:ln w="50800">
            <a:solidFill>
              <a:schemeClr val="bg1"/>
            </a:solidFill>
            <a:miter lim="800000"/>
            <a:headEnd/>
            <a:tailEnd/>
          </a:ln>
        </p:spPr>
        <p:txBody>
          <a:bodyPr lIns="144000" tIns="0" rIns="144000" bIns="0" anchor="ctr"/>
          <a:lstStyle/>
          <a:p>
            <a:pPr marL="1588" lvl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</a:pPr>
            <a:r>
              <a:rPr lang="bg-BG" sz="1600" b="1" dirty="0">
                <a:solidFill>
                  <a:schemeClr val="tx2">
                    <a:lumMod val="50000"/>
                  </a:schemeClr>
                </a:solidFill>
              </a:rPr>
              <a:t>Сериализация от производителя на </a:t>
            </a:r>
            <a:r>
              <a:rPr lang="en-GB" sz="1600" b="1" dirty="0">
                <a:solidFill>
                  <a:schemeClr val="tx2">
                    <a:lumMod val="50000"/>
                  </a:schemeClr>
                </a:solidFill>
              </a:rPr>
              <a:t>Rx</a:t>
            </a:r>
            <a:r>
              <a:rPr lang="bg-BG" sz="1600" b="1" dirty="0">
                <a:solidFill>
                  <a:schemeClr val="tx2">
                    <a:lumMod val="50000"/>
                  </a:schemeClr>
                </a:solidFill>
              </a:rPr>
              <a:t> лекарства</a:t>
            </a:r>
            <a:r>
              <a:rPr lang="en-GB" sz="1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US" sz="1600" b="1" dirty="0">
              <a:solidFill>
                <a:schemeClr val="tx2">
                  <a:lumMod val="50000"/>
                </a:schemeClr>
              </a:solidFill>
            </a:endParaRPr>
          </a:p>
          <a:p>
            <a:pPr marL="1588" lvl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</a:pPr>
            <a:r>
              <a:rPr lang="bg-BG" sz="1600" b="1" dirty="0">
                <a:solidFill>
                  <a:schemeClr val="tx2">
                    <a:lumMod val="50000"/>
                  </a:schemeClr>
                </a:solidFill>
              </a:rPr>
              <a:t>Верификация от търговците на едро</a:t>
            </a:r>
          </a:p>
          <a:p>
            <a:pPr marL="1588" lvl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</a:pPr>
            <a:r>
              <a:rPr lang="bg-BG" sz="1600" b="1" dirty="0">
                <a:solidFill>
                  <a:schemeClr val="tx2">
                    <a:lumMod val="50000"/>
                  </a:schemeClr>
                </a:solidFill>
              </a:rPr>
              <a:t>Верификация и дезактивиране в аптеките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gray">
          <a:xfrm>
            <a:off x="1994825" y="3329500"/>
            <a:ext cx="4884935" cy="1198265"/>
          </a:xfrm>
          <a:prstGeom prst="homePlate">
            <a:avLst>
              <a:gd name="adj" fmla="val 17911"/>
            </a:avLst>
          </a:prstGeom>
          <a:solidFill>
            <a:schemeClr val="accent1">
              <a:lumMod val="60000"/>
              <a:lumOff val="40000"/>
            </a:schemeClr>
          </a:solidFill>
          <a:ln w="50800">
            <a:solidFill>
              <a:schemeClr val="bg1"/>
            </a:solidFill>
            <a:miter lim="800000"/>
            <a:headEnd/>
            <a:tailEnd/>
          </a:ln>
        </p:spPr>
        <p:txBody>
          <a:bodyPr lIns="144000" tIns="0" rIns="144000" bIns="0" anchor="ctr"/>
          <a:lstStyle/>
          <a:p>
            <a:pPr marL="1588" lvl="1">
              <a:lnSpc>
                <a:spcPct val="70000"/>
              </a:lnSpc>
              <a:spcBef>
                <a:spcPts val="300"/>
              </a:spcBef>
              <a:spcAft>
                <a:spcPts val="600"/>
              </a:spcAft>
            </a:pPr>
            <a:r>
              <a:rPr lang="bg-BG" sz="1600" b="1" dirty="0">
                <a:solidFill>
                  <a:schemeClr val="tx2">
                    <a:lumMod val="50000"/>
                  </a:schemeClr>
                </a:solidFill>
              </a:rPr>
              <a:t>П</a:t>
            </a:r>
            <a:r>
              <a:rPr lang="en-GB" sz="1600" b="1" dirty="0">
                <a:solidFill>
                  <a:schemeClr val="tx2">
                    <a:lumMod val="50000"/>
                  </a:schemeClr>
                </a:solidFill>
              </a:rPr>
              <a:t>o</a:t>
            </a:r>
            <a:r>
              <a:rPr lang="bg-BG" sz="1600" b="1" dirty="0">
                <a:solidFill>
                  <a:schemeClr val="tx2">
                    <a:lumMod val="50000"/>
                  </a:schemeClr>
                </a:solidFill>
              </a:rPr>
              <a:t>казатели за безопасност</a:t>
            </a:r>
            <a:r>
              <a:rPr lang="en-GB" sz="1600" b="1" dirty="0"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en-US" sz="1600" b="1" dirty="0">
              <a:solidFill>
                <a:schemeClr val="tx2">
                  <a:lumMod val="50000"/>
                </a:schemeClr>
              </a:solidFill>
            </a:endParaRPr>
          </a:p>
          <a:p>
            <a:pPr marL="1588" lvl="1">
              <a:lnSpc>
                <a:spcPct val="70000"/>
              </a:lnSpc>
              <a:spcBef>
                <a:spcPts val="300"/>
              </a:spcBef>
              <a:spcAft>
                <a:spcPts val="600"/>
              </a:spcAft>
            </a:pPr>
            <a:r>
              <a:rPr lang="bg-BG" sz="1600" b="1" dirty="0">
                <a:solidFill>
                  <a:schemeClr val="tx2">
                    <a:lumMod val="50000"/>
                  </a:schemeClr>
                </a:solidFill>
              </a:rPr>
              <a:t>Уникален идентификатор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en-GB" sz="1600" b="1" dirty="0">
                <a:solidFill>
                  <a:schemeClr val="tx2">
                    <a:lumMod val="50000"/>
                  </a:schemeClr>
                </a:solidFill>
              </a:rPr>
              <a:t>Data matrix </a:t>
            </a:r>
            <a:r>
              <a:rPr lang="bg-BG" sz="1600" b="1" dirty="0">
                <a:solidFill>
                  <a:schemeClr val="tx2">
                    <a:lumMod val="50000"/>
                  </a:schemeClr>
                </a:solidFill>
              </a:rPr>
              <a:t>код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</a:rPr>
              <a:t> +</a:t>
            </a:r>
            <a:r>
              <a:rPr lang="bg-BG" sz="1600" b="1" dirty="0">
                <a:solidFill>
                  <a:schemeClr val="tx2">
                    <a:lumMod val="50000"/>
                  </a:schemeClr>
                </a:solidFill>
              </a:rPr>
              <a:t> четими данни)</a:t>
            </a:r>
            <a:endParaRPr lang="en-US" sz="1600" b="1" dirty="0">
              <a:solidFill>
                <a:schemeClr val="tx2">
                  <a:lumMod val="50000"/>
                </a:schemeClr>
              </a:solidFill>
            </a:endParaRPr>
          </a:p>
          <a:p>
            <a:pPr marL="1588" lvl="1">
              <a:lnSpc>
                <a:spcPct val="70000"/>
              </a:lnSpc>
              <a:spcBef>
                <a:spcPts val="300"/>
              </a:spcBef>
              <a:spcAft>
                <a:spcPts val="600"/>
              </a:spcAft>
            </a:pPr>
            <a:r>
              <a:rPr lang="bg-BG" sz="1600" b="1" dirty="0">
                <a:solidFill>
                  <a:schemeClr val="tx2">
                    <a:lumMod val="50000"/>
                  </a:schemeClr>
                </a:solidFill>
              </a:rPr>
              <a:t>Средство срещу подправяне на опаковката</a:t>
            </a:r>
            <a:endParaRPr lang="en-US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gray">
          <a:xfrm>
            <a:off x="1994825" y="4626636"/>
            <a:ext cx="4954785" cy="1269280"/>
          </a:xfrm>
          <a:prstGeom prst="homePlate">
            <a:avLst>
              <a:gd name="adj" fmla="val 17911"/>
            </a:avLst>
          </a:prstGeom>
          <a:solidFill>
            <a:schemeClr val="accent1">
              <a:lumMod val="60000"/>
              <a:lumOff val="40000"/>
            </a:schemeClr>
          </a:solidFill>
          <a:ln w="50800">
            <a:solidFill>
              <a:schemeClr val="bg1"/>
            </a:solidFill>
            <a:miter lim="800000"/>
            <a:headEnd/>
            <a:tailEnd/>
          </a:ln>
        </p:spPr>
        <p:txBody>
          <a:bodyPr lIns="144000" tIns="0" rIns="144000" bIns="0" anchor="ctr"/>
          <a:lstStyle/>
          <a:p>
            <a:pPr marL="1588" lvl="1">
              <a:spcBef>
                <a:spcPts val="300"/>
              </a:spcBef>
              <a:spcAft>
                <a:spcPts val="600"/>
              </a:spcAft>
            </a:pPr>
            <a:r>
              <a:rPr lang="bg-BG" sz="1600" b="1" dirty="0">
                <a:solidFill>
                  <a:schemeClr val="tx2">
                    <a:lumMod val="50000"/>
                  </a:schemeClr>
                </a:solidFill>
              </a:rPr>
              <a:t>Системата се изгражда от производителите </a:t>
            </a:r>
          </a:p>
          <a:p>
            <a:pPr marL="1588" lvl="1">
              <a:spcBef>
                <a:spcPts val="300"/>
              </a:spcBef>
              <a:spcAft>
                <a:spcPts val="600"/>
              </a:spcAft>
            </a:pPr>
            <a:r>
              <a:rPr lang="bg-BG" sz="1600" b="1" dirty="0">
                <a:solidFill>
                  <a:schemeClr val="tx2">
                    <a:lumMod val="50000"/>
                  </a:schemeClr>
                </a:solidFill>
              </a:rPr>
              <a:t>Консултира се със заинтересованите страни</a:t>
            </a:r>
          </a:p>
          <a:p>
            <a:pPr marL="1588" lvl="1">
              <a:spcBef>
                <a:spcPts val="300"/>
              </a:spcBef>
              <a:spcAft>
                <a:spcPts val="600"/>
              </a:spcAft>
            </a:pPr>
            <a:r>
              <a:rPr lang="bg-BG" sz="1600" b="1" dirty="0">
                <a:solidFill>
                  <a:schemeClr val="tx2">
                    <a:lumMod val="50000"/>
                  </a:schemeClr>
                </a:solidFill>
              </a:rPr>
              <a:t>Мониторира се от компетентните органи</a:t>
            </a:r>
            <a:endParaRPr lang="en-US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9" name="Group 1"/>
          <p:cNvGrpSpPr/>
          <p:nvPr/>
        </p:nvGrpSpPr>
        <p:grpSpPr>
          <a:xfrm>
            <a:off x="6953802" y="1889689"/>
            <a:ext cx="3681983" cy="1363413"/>
            <a:chOff x="4499765" y="1988840"/>
            <a:chExt cx="3445673" cy="1317625"/>
          </a:xfrm>
        </p:grpSpPr>
        <p:grpSp>
          <p:nvGrpSpPr>
            <p:cNvPr id="10" name="Group 71"/>
            <p:cNvGrpSpPr>
              <a:grpSpLocks/>
            </p:cNvGrpSpPr>
            <p:nvPr/>
          </p:nvGrpSpPr>
          <p:grpSpPr bwMode="auto">
            <a:xfrm>
              <a:off x="6011863" y="2485728"/>
              <a:ext cx="703262" cy="388937"/>
              <a:chOff x="1026" y="1842"/>
              <a:chExt cx="1089" cy="999"/>
            </a:xfrm>
          </p:grpSpPr>
          <p:sp>
            <p:nvSpPr>
              <p:cNvPr id="31" name="Line 72"/>
              <p:cNvSpPr>
                <a:spLocks noChangeShapeType="1"/>
              </p:cNvSpPr>
              <p:nvPr/>
            </p:nvSpPr>
            <p:spPr bwMode="auto">
              <a:xfrm>
                <a:off x="1026" y="1842"/>
                <a:ext cx="386" cy="999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prstDash val="dash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Line 73"/>
              <p:cNvSpPr>
                <a:spLocks noChangeShapeType="1"/>
              </p:cNvSpPr>
              <p:nvPr/>
            </p:nvSpPr>
            <p:spPr bwMode="auto">
              <a:xfrm flipH="1">
                <a:off x="1881" y="1842"/>
                <a:ext cx="234" cy="999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prstDash val="dash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" name="Gruppieren 10"/>
            <p:cNvGrpSpPr/>
            <p:nvPr/>
          </p:nvGrpSpPr>
          <p:grpSpPr bwMode="gray">
            <a:xfrm>
              <a:off x="5580112" y="2155446"/>
              <a:ext cx="303091" cy="271078"/>
              <a:chOff x="1528370" y="4395663"/>
              <a:chExt cx="469823" cy="420196"/>
            </a:xfrm>
            <a:solidFill>
              <a:schemeClr val="tx1"/>
            </a:solidFill>
          </p:grpSpPr>
          <p:sp>
            <p:nvSpPr>
              <p:cNvPr id="29" name="Freeform 291"/>
              <p:cNvSpPr>
                <a:spLocks noChangeAspect="1" noEditPoints="1"/>
              </p:cNvSpPr>
              <p:nvPr/>
            </p:nvSpPr>
            <p:spPr bwMode="gray">
              <a:xfrm>
                <a:off x="1765333" y="4540840"/>
                <a:ext cx="232860" cy="275019"/>
              </a:xfrm>
              <a:custGeom>
                <a:avLst/>
                <a:gdLst>
                  <a:gd name="T0" fmla="*/ 86 w 96"/>
                  <a:gd name="T1" fmla="*/ 0 h 114"/>
                  <a:gd name="T2" fmla="*/ 10 w 96"/>
                  <a:gd name="T3" fmla="*/ 0 h 114"/>
                  <a:gd name="T4" fmla="*/ 0 w 96"/>
                  <a:gd name="T5" fmla="*/ 12 h 114"/>
                  <a:gd name="T6" fmla="*/ 0 w 96"/>
                  <a:gd name="T7" fmla="*/ 102 h 114"/>
                  <a:gd name="T8" fmla="*/ 10 w 96"/>
                  <a:gd name="T9" fmla="*/ 114 h 114"/>
                  <a:gd name="T10" fmla="*/ 86 w 96"/>
                  <a:gd name="T11" fmla="*/ 114 h 114"/>
                  <a:gd name="T12" fmla="*/ 96 w 96"/>
                  <a:gd name="T13" fmla="*/ 102 h 114"/>
                  <a:gd name="T14" fmla="*/ 96 w 96"/>
                  <a:gd name="T15" fmla="*/ 12 h 114"/>
                  <a:gd name="T16" fmla="*/ 86 w 96"/>
                  <a:gd name="T17" fmla="*/ 0 h 114"/>
                  <a:gd name="T18" fmla="*/ 34 w 96"/>
                  <a:gd name="T19" fmla="*/ 75 h 114"/>
                  <a:gd name="T20" fmla="*/ 12 w 96"/>
                  <a:gd name="T21" fmla="*/ 75 h 114"/>
                  <a:gd name="T22" fmla="*/ 12 w 96"/>
                  <a:gd name="T23" fmla="*/ 53 h 114"/>
                  <a:gd name="T24" fmla="*/ 34 w 96"/>
                  <a:gd name="T25" fmla="*/ 53 h 114"/>
                  <a:gd name="T26" fmla="*/ 34 w 96"/>
                  <a:gd name="T27" fmla="*/ 75 h 114"/>
                  <a:gd name="T28" fmla="*/ 34 w 96"/>
                  <a:gd name="T29" fmla="*/ 41 h 114"/>
                  <a:gd name="T30" fmla="*/ 12 w 96"/>
                  <a:gd name="T31" fmla="*/ 41 h 114"/>
                  <a:gd name="T32" fmla="*/ 12 w 96"/>
                  <a:gd name="T33" fmla="*/ 19 h 114"/>
                  <a:gd name="T34" fmla="*/ 34 w 96"/>
                  <a:gd name="T35" fmla="*/ 19 h 114"/>
                  <a:gd name="T36" fmla="*/ 34 w 96"/>
                  <a:gd name="T37" fmla="*/ 41 h 114"/>
                  <a:gd name="T38" fmla="*/ 68 w 96"/>
                  <a:gd name="T39" fmla="*/ 75 h 114"/>
                  <a:gd name="T40" fmla="*/ 46 w 96"/>
                  <a:gd name="T41" fmla="*/ 75 h 114"/>
                  <a:gd name="T42" fmla="*/ 46 w 96"/>
                  <a:gd name="T43" fmla="*/ 53 h 114"/>
                  <a:gd name="T44" fmla="*/ 68 w 96"/>
                  <a:gd name="T45" fmla="*/ 53 h 114"/>
                  <a:gd name="T46" fmla="*/ 68 w 96"/>
                  <a:gd name="T47" fmla="*/ 75 h 114"/>
                  <a:gd name="T48" fmla="*/ 68 w 96"/>
                  <a:gd name="T49" fmla="*/ 41 h 114"/>
                  <a:gd name="T50" fmla="*/ 46 w 96"/>
                  <a:gd name="T51" fmla="*/ 41 h 114"/>
                  <a:gd name="T52" fmla="*/ 46 w 96"/>
                  <a:gd name="T53" fmla="*/ 19 h 114"/>
                  <a:gd name="T54" fmla="*/ 68 w 96"/>
                  <a:gd name="T55" fmla="*/ 19 h 114"/>
                  <a:gd name="T56" fmla="*/ 68 w 96"/>
                  <a:gd name="T57" fmla="*/ 41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6" h="114">
                    <a:moveTo>
                      <a:pt x="86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08"/>
                      <a:pt x="5" y="114"/>
                      <a:pt x="10" y="114"/>
                    </a:cubicBezTo>
                    <a:cubicBezTo>
                      <a:pt x="86" y="114"/>
                      <a:pt x="86" y="114"/>
                      <a:pt x="86" y="114"/>
                    </a:cubicBezTo>
                    <a:cubicBezTo>
                      <a:pt x="91" y="114"/>
                      <a:pt x="96" y="108"/>
                      <a:pt x="96" y="102"/>
                    </a:cubicBezTo>
                    <a:cubicBezTo>
                      <a:pt x="96" y="12"/>
                      <a:pt x="96" y="12"/>
                      <a:pt x="96" y="12"/>
                    </a:cubicBezTo>
                    <a:cubicBezTo>
                      <a:pt x="96" y="5"/>
                      <a:pt x="91" y="0"/>
                      <a:pt x="86" y="0"/>
                    </a:cubicBezTo>
                    <a:close/>
                    <a:moveTo>
                      <a:pt x="34" y="75"/>
                    </a:moveTo>
                    <a:cubicBezTo>
                      <a:pt x="12" y="75"/>
                      <a:pt x="12" y="75"/>
                      <a:pt x="12" y="75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34" y="53"/>
                      <a:pt x="34" y="53"/>
                      <a:pt x="34" y="53"/>
                    </a:cubicBezTo>
                    <a:lnTo>
                      <a:pt x="34" y="75"/>
                    </a:lnTo>
                    <a:close/>
                    <a:moveTo>
                      <a:pt x="34" y="41"/>
                    </a:moveTo>
                    <a:cubicBezTo>
                      <a:pt x="12" y="41"/>
                      <a:pt x="12" y="41"/>
                      <a:pt x="12" y="41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34" y="19"/>
                      <a:pt x="34" y="19"/>
                      <a:pt x="34" y="19"/>
                    </a:cubicBezTo>
                    <a:lnTo>
                      <a:pt x="34" y="41"/>
                    </a:lnTo>
                    <a:close/>
                    <a:moveTo>
                      <a:pt x="68" y="75"/>
                    </a:moveTo>
                    <a:cubicBezTo>
                      <a:pt x="46" y="75"/>
                      <a:pt x="46" y="75"/>
                      <a:pt x="46" y="75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68" y="53"/>
                      <a:pt x="68" y="53"/>
                      <a:pt x="68" y="53"/>
                    </a:cubicBezTo>
                    <a:lnTo>
                      <a:pt x="68" y="75"/>
                    </a:lnTo>
                    <a:close/>
                    <a:moveTo>
                      <a:pt x="68" y="41"/>
                    </a:moveTo>
                    <a:cubicBezTo>
                      <a:pt x="46" y="41"/>
                      <a:pt x="46" y="41"/>
                      <a:pt x="46" y="41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68" y="19"/>
                      <a:pt x="68" y="19"/>
                      <a:pt x="68" y="19"/>
                    </a:cubicBezTo>
                    <a:lnTo>
                      <a:pt x="68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0" name="Freeform 292"/>
              <p:cNvSpPr>
                <a:spLocks noChangeAspect="1" noEditPoints="1"/>
              </p:cNvSpPr>
              <p:nvPr/>
            </p:nvSpPr>
            <p:spPr bwMode="gray">
              <a:xfrm>
                <a:off x="1528370" y="4395663"/>
                <a:ext cx="206189" cy="420196"/>
              </a:xfrm>
              <a:custGeom>
                <a:avLst/>
                <a:gdLst>
                  <a:gd name="T0" fmla="*/ 85 w 85"/>
                  <a:gd name="T1" fmla="*/ 0 h 174"/>
                  <a:gd name="T2" fmla="*/ 0 w 85"/>
                  <a:gd name="T3" fmla="*/ 47 h 174"/>
                  <a:gd name="T4" fmla="*/ 0 w 85"/>
                  <a:gd name="T5" fmla="*/ 154 h 174"/>
                  <a:gd name="T6" fmla="*/ 9 w 85"/>
                  <a:gd name="T7" fmla="*/ 174 h 174"/>
                  <a:gd name="T8" fmla="*/ 76 w 85"/>
                  <a:gd name="T9" fmla="*/ 174 h 174"/>
                  <a:gd name="T10" fmla="*/ 85 w 85"/>
                  <a:gd name="T11" fmla="*/ 154 h 174"/>
                  <a:gd name="T12" fmla="*/ 85 w 85"/>
                  <a:gd name="T13" fmla="*/ 5 h 174"/>
                  <a:gd name="T14" fmla="*/ 85 w 85"/>
                  <a:gd name="T15" fmla="*/ 0 h 174"/>
                  <a:gd name="T16" fmla="*/ 70 w 85"/>
                  <a:gd name="T17" fmla="*/ 135 h 174"/>
                  <a:gd name="T18" fmla="*/ 48 w 85"/>
                  <a:gd name="T19" fmla="*/ 135 h 174"/>
                  <a:gd name="T20" fmla="*/ 48 w 85"/>
                  <a:gd name="T21" fmla="*/ 113 h 174"/>
                  <a:gd name="T22" fmla="*/ 70 w 85"/>
                  <a:gd name="T23" fmla="*/ 113 h 174"/>
                  <a:gd name="T24" fmla="*/ 70 w 85"/>
                  <a:gd name="T25" fmla="*/ 135 h 174"/>
                  <a:gd name="T26" fmla="*/ 70 w 85"/>
                  <a:gd name="T27" fmla="*/ 101 h 174"/>
                  <a:gd name="T28" fmla="*/ 48 w 85"/>
                  <a:gd name="T29" fmla="*/ 101 h 174"/>
                  <a:gd name="T30" fmla="*/ 48 w 85"/>
                  <a:gd name="T31" fmla="*/ 79 h 174"/>
                  <a:gd name="T32" fmla="*/ 70 w 85"/>
                  <a:gd name="T33" fmla="*/ 79 h 174"/>
                  <a:gd name="T34" fmla="*/ 70 w 85"/>
                  <a:gd name="T35" fmla="*/ 101 h 174"/>
                  <a:gd name="T36" fmla="*/ 70 w 85"/>
                  <a:gd name="T37" fmla="*/ 67 h 174"/>
                  <a:gd name="T38" fmla="*/ 48 w 85"/>
                  <a:gd name="T39" fmla="*/ 67 h 174"/>
                  <a:gd name="T40" fmla="*/ 48 w 85"/>
                  <a:gd name="T41" fmla="*/ 45 h 174"/>
                  <a:gd name="T42" fmla="*/ 70 w 85"/>
                  <a:gd name="T43" fmla="*/ 45 h 174"/>
                  <a:gd name="T44" fmla="*/ 70 w 85"/>
                  <a:gd name="T45" fmla="*/ 67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5" h="174">
                    <a:moveTo>
                      <a:pt x="85" y="0"/>
                    </a:moveTo>
                    <a:cubicBezTo>
                      <a:pt x="0" y="47"/>
                      <a:pt x="0" y="47"/>
                      <a:pt x="0" y="47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165"/>
                      <a:pt x="4" y="174"/>
                      <a:pt x="9" y="174"/>
                    </a:cubicBezTo>
                    <a:cubicBezTo>
                      <a:pt x="76" y="174"/>
                      <a:pt x="76" y="174"/>
                      <a:pt x="76" y="174"/>
                    </a:cubicBezTo>
                    <a:cubicBezTo>
                      <a:pt x="81" y="174"/>
                      <a:pt x="85" y="165"/>
                      <a:pt x="85" y="154"/>
                    </a:cubicBezTo>
                    <a:cubicBezTo>
                      <a:pt x="85" y="5"/>
                      <a:pt x="85" y="5"/>
                      <a:pt x="85" y="5"/>
                    </a:cubicBezTo>
                    <a:cubicBezTo>
                      <a:pt x="85" y="3"/>
                      <a:pt x="85" y="1"/>
                      <a:pt x="85" y="0"/>
                    </a:cubicBezTo>
                    <a:close/>
                    <a:moveTo>
                      <a:pt x="70" y="135"/>
                    </a:moveTo>
                    <a:cubicBezTo>
                      <a:pt x="48" y="135"/>
                      <a:pt x="48" y="135"/>
                      <a:pt x="48" y="135"/>
                    </a:cubicBezTo>
                    <a:cubicBezTo>
                      <a:pt x="48" y="113"/>
                      <a:pt x="48" y="113"/>
                      <a:pt x="48" y="113"/>
                    </a:cubicBezTo>
                    <a:cubicBezTo>
                      <a:pt x="70" y="113"/>
                      <a:pt x="70" y="113"/>
                      <a:pt x="70" y="113"/>
                    </a:cubicBezTo>
                    <a:lnTo>
                      <a:pt x="70" y="135"/>
                    </a:lnTo>
                    <a:close/>
                    <a:moveTo>
                      <a:pt x="70" y="101"/>
                    </a:moveTo>
                    <a:cubicBezTo>
                      <a:pt x="48" y="101"/>
                      <a:pt x="48" y="101"/>
                      <a:pt x="48" y="101"/>
                    </a:cubicBezTo>
                    <a:cubicBezTo>
                      <a:pt x="48" y="79"/>
                      <a:pt x="48" y="79"/>
                      <a:pt x="48" y="79"/>
                    </a:cubicBezTo>
                    <a:cubicBezTo>
                      <a:pt x="70" y="79"/>
                      <a:pt x="70" y="79"/>
                      <a:pt x="70" y="79"/>
                    </a:cubicBezTo>
                    <a:lnTo>
                      <a:pt x="70" y="101"/>
                    </a:lnTo>
                    <a:close/>
                    <a:moveTo>
                      <a:pt x="70" y="67"/>
                    </a:moveTo>
                    <a:cubicBezTo>
                      <a:pt x="48" y="67"/>
                      <a:pt x="48" y="67"/>
                      <a:pt x="48" y="67"/>
                    </a:cubicBezTo>
                    <a:cubicBezTo>
                      <a:pt x="48" y="45"/>
                      <a:pt x="48" y="45"/>
                      <a:pt x="48" y="45"/>
                    </a:cubicBezTo>
                    <a:cubicBezTo>
                      <a:pt x="70" y="45"/>
                      <a:pt x="70" y="45"/>
                      <a:pt x="70" y="45"/>
                    </a:cubicBezTo>
                    <a:lnTo>
                      <a:pt x="70" y="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12" name="Freeform 291"/>
            <p:cNvSpPr>
              <a:spLocks noChangeAspect="1" noEditPoints="1"/>
            </p:cNvSpPr>
            <p:nvPr/>
          </p:nvSpPr>
          <p:spPr bwMode="gray">
            <a:xfrm flipH="1">
              <a:off x="5940425" y="2255540"/>
              <a:ext cx="144463" cy="171450"/>
            </a:xfrm>
            <a:custGeom>
              <a:avLst/>
              <a:gdLst>
                <a:gd name="T0" fmla="*/ 194791802 w 96"/>
                <a:gd name="T1" fmla="*/ 0 h 114"/>
                <a:gd name="T2" fmla="*/ 22650595 w 96"/>
                <a:gd name="T3" fmla="*/ 0 h 114"/>
                <a:gd name="T4" fmla="*/ 0 w 96"/>
                <a:gd name="T5" fmla="*/ 27132714 h 114"/>
                <a:gd name="T6" fmla="*/ 0 w 96"/>
                <a:gd name="T7" fmla="*/ 230621305 h 114"/>
                <a:gd name="T8" fmla="*/ 22650595 w 96"/>
                <a:gd name="T9" fmla="*/ 257754020 h 114"/>
                <a:gd name="T10" fmla="*/ 194791802 w 96"/>
                <a:gd name="T11" fmla="*/ 257754020 h 114"/>
                <a:gd name="T12" fmla="*/ 217442397 w 96"/>
                <a:gd name="T13" fmla="*/ 230621305 h 114"/>
                <a:gd name="T14" fmla="*/ 217442397 w 96"/>
                <a:gd name="T15" fmla="*/ 27132714 h 114"/>
                <a:gd name="T16" fmla="*/ 194791802 w 96"/>
                <a:gd name="T17" fmla="*/ 0 h 114"/>
                <a:gd name="T18" fmla="*/ 77010818 w 96"/>
                <a:gd name="T19" fmla="*/ 169574578 h 114"/>
                <a:gd name="T20" fmla="*/ 27180112 w 96"/>
                <a:gd name="T21" fmla="*/ 169574578 h 114"/>
                <a:gd name="T22" fmla="*/ 27180112 w 96"/>
                <a:gd name="T23" fmla="*/ 119833022 h 114"/>
                <a:gd name="T24" fmla="*/ 77010818 w 96"/>
                <a:gd name="T25" fmla="*/ 119833022 h 114"/>
                <a:gd name="T26" fmla="*/ 77010818 w 96"/>
                <a:gd name="T27" fmla="*/ 169574578 h 114"/>
                <a:gd name="T28" fmla="*/ 77010818 w 96"/>
                <a:gd name="T29" fmla="*/ 92700308 h 114"/>
                <a:gd name="T30" fmla="*/ 27180112 w 96"/>
                <a:gd name="T31" fmla="*/ 92700308 h 114"/>
                <a:gd name="T32" fmla="*/ 27180112 w 96"/>
                <a:gd name="T33" fmla="*/ 42958753 h 114"/>
                <a:gd name="T34" fmla="*/ 77010818 w 96"/>
                <a:gd name="T35" fmla="*/ 42958753 h 114"/>
                <a:gd name="T36" fmla="*/ 77010818 w 96"/>
                <a:gd name="T37" fmla="*/ 92700308 h 114"/>
                <a:gd name="T38" fmla="*/ 154021635 w 96"/>
                <a:gd name="T39" fmla="*/ 169574578 h 114"/>
                <a:gd name="T40" fmla="*/ 104190929 w 96"/>
                <a:gd name="T41" fmla="*/ 169574578 h 114"/>
                <a:gd name="T42" fmla="*/ 104190929 w 96"/>
                <a:gd name="T43" fmla="*/ 119833022 h 114"/>
                <a:gd name="T44" fmla="*/ 154021635 w 96"/>
                <a:gd name="T45" fmla="*/ 119833022 h 114"/>
                <a:gd name="T46" fmla="*/ 154021635 w 96"/>
                <a:gd name="T47" fmla="*/ 169574578 h 114"/>
                <a:gd name="T48" fmla="*/ 154021635 w 96"/>
                <a:gd name="T49" fmla="*/ 92700308 h 114"/>
                <a:gd name="T50" fmla="*/ 104190929 w 96"/>
                <a:gd name="T51" fmla="*/ 92700308 h 114"/>
                <a:gd name="T52" fmla="*/ 104190929 w 96"/>
                <a:gd name="T53" fmla="*/ 42958753 h 114"/>
                <a:gd name="T54" fmla="*/ 154021635 w 96"/>
                <a:gd name="T55" fmla="*/ 42958753 h 114"/>
                <a:gd name="T56" fmla="*/ 154021635 w 96"/>
                <a:gd name="T57" fmla="*/ 92700308 h 11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6" h="114">
                  <a:moveTo>
                    <a:pt x="86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8"/>
                    <a:pt x="5" y="114"/>
                    <a:pt x="10" y="114"/>
                  </a:cubicBezTo>
                  <a:cubicBezTo>
                    <a:pt x="86" y="114"/>
                    <a:pt x="86" y="114"/>
                    <a:pt x="86" y="114"/>
                  </a:cubicBezTo>
                  <a:cubicBezTo>
                    <a:pt x="91" y="114"/>
                    <a:pt x="96" y="108"/>
                    <a:pt x="96" y="102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6" y="5"/>
                    <a:pt x="91" y="0"/>
                    <a:pt x="86" y="0"/>
                  </a:cubicBezTo>
                  <a:close/>
                  <a:moveTo>
                    <a:pt x="34" y="75"/>
                  </a:moveTo>
                  <a:cubicBezTo>
                    <a:pt x="12" y="75"/>
                    <a:pt x="12" y="75"/>
                    <a:pt x="12" y="75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34" y="53"/>
                    <a:pt x="34" y="53"/>
                    <a:pt x="34" y="53"/>
                  </a:cubicBezTo>
                  <a:lnTo>
                    <a:pt x="34" y="75"/>
                  </a:lnTo>
                  <a:close/>
                  <a:moveTo>
                    <a:pt x="34" y="41"/>
                  </a:moveTo>
                  <a:cubicBezTo>
                    <a:pt x="12" y="41"/>
                    <a:pt x="12" y="41"/>
                    <a:pt x="12" y="41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34" y="19"/>
                    <a:pt x="34" y="19"/>
                    <a:pt x="34" y="19"/>
                  </a:cubicBezTo>
                  <a:lnTo>
                    <a:pt x="34" y="41"/>
                  </a:lnTo>
                  <a:close/>
                  <a:moveTo>
                    <a:pt x="68" y="75"/>
                  </a:moveTo>
                  <a:cubicBezTo>
                    <a:pt x="46" y="75"/>
                    <a:pt x="46" y="75"/>
                    <a:pt x="46" y="75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68" y="53"/>
                    <a:pt x="68" y="53"/>
                    <a:pt x="68" y="53"/>
                  </a:cubicBezTo>
                  <a:lnTo>
                    <a:pt x="68" y="75"/>
                  </a:lnTo>
                  <a:close/>
                  <a:moveTo>
                    <a:pt x="68" y="41"/>
                  </a:moveTo>
                  <a:cubicBezTo>
                    <a:pt x="46" y="41"/>
                    <a:pt x="46" y="41"/>
                    <a:pt x="46" y="41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68" y="19"/>
                    <a:pt x="68" y="19"/>
                    <a:pt x="68" y="19"/>
                  </a:cubicBezTo>
                  <a:lnTo>
                    <a:pt x="68" y="4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" name="Group 67"/>
            <p:cNvGrpSpPr>
              <a:grpSpLocks/>
            </p:cNvGrpSpPr>
            <p:nvPr/>
          </p:nvGrpSpPr>
          <p:grpSpPr bwMode="auto">
            <a:xfrm>
              <a:off x="6550514" y="2234470"/>
              <a:ext cx="541766" cy="207899"/>
              <a:chOff x="2780" y="1605"/>
              <a:chExt cx="385" cy="207"/>
            </a:xfrm>
            <a:solidFill>
              <a:schemeClr val="tx1"/>
            </a:solidFill>
          </p:grpSpPr>
          <p:sp>
            <p:nvSpPr>
              <p:cNvPr id="27" name="Freeform 68"/>
              <p:cNvSpPr>
                <a:spLocks noEditPoints="1"/>
              </p:cNvSpPr>
              <p:nvPr/>
            </p:nvSpPr>
            <p:spPr bwMode="auto">
              <a:xfrm>
                <a:off x="2780" y="1605"/>
                <a:ext cx="385" cy="197"/>
              </a:xfrm>
              <a:custGeom>
                <a:avLst/>
                <a:gdLst>
                  <a:gd name="T0" fmla="*/ 767 w 305"/>
                  <a:gd name="T1" fmla="*/ 5289 h 98"/>
                  <a:gd name="T2" fmla="*/ 767 w 305"/>
                  <a:gd name="T3" fmla="*/ 5816 h 98"/>
                  <a:gd name="T4" fmla="*/ 774 w 305"/>
                  <a:gd name="T5" fmla="*/ 5944 h 98"/>
                  <a:gd name="T6" fmla="*/ 1035 w 305"/>
                  <a:gd name="T7" fmla="*/ 5944 h 98"/>
                  <a:gd name="T8" fmla="*/ 1051 w 305"/>
                  <a:gd name="T9" fmla="*/ 5880 h 98"/>
                  <a:gd name="T10" fmla="*/ 1074 w 305"/>
                  <a:gd name="T11" fmla="*/ 5484 h 98"/>
                  <a:gd name="T12" fmla="*/ 1083 w 305"/>
                  <a:gd name="T13" fmla="*/ 5420 h 98"/>
                  <a:gd name="T14" fmla="*/ 1089 w 305"/>
                  <a:gd name="T15" fmla="*/ 5420 h 98"/>
                  <a:gd name="T16" fmla="*/ 1089 w 305"/>
                  <a:gd name="T17" fmla="*/ 5548 h 98"/>
                  <a:gd name="T18" fmla="*/ 1141 w 305"/>
                  <a:gd name="T19" fmla="*/ 6465 h 98"/>
                  <a:gd name="T20" fmla="*/ 1198 w 305"/>
                  <a:gd name="T21" fmla="*/ 5548 h 98"/>
                  <a:gd name="T22" fmla="*/ 1193 w 305"/>
                  <a:gd name="T23" fmla="*/ 5420 h 98"/>
                  <a:gd name="T24" fmla="*/ 1222 w 305"/>
                  <a:gd name="T25" fmla="*/ 5420 h 98"/>
                  <a:gd name="T26" fmla="*/ 1233 w 305"/>
                  <a:gd name="T27" fmla="*/ 5289 h 98"/>
                  <a:gd name="T28" fmla="*/ 1233 w 305"/>
                  <a:gd name="T29" fmla="*/ 2893 h 98"/>
                  <a:gd name="T30" fmla="*/ 1233 w 305"/>
                  <a:gd name="T31" fmla="*/ 2631 h 98"/>
                  <a:gd name="T32" fmla="*/ 1183 w 305"/>
                  <a:gd name="T33" fmla="*/ 780 h 98"/>
                  <a:gd name="T34" fmla="*/ 1171 w 305"/>
                  <a:gd name="T35" fmla="*/ 651 h 98"/>
                  <a:gd name="T36" fmla="*/ 937 w 305"/>
                  <a:gd name="T37" fmla="*/ 651 h 98"/>
                  <a:gd name="T38" fmla="*/ 928 w 305"/>
                  <a:gd name="T39" fmla="*/ 780 h 98"/>
                  <a:gd name="T40" fmla="*/ 928 w 305"/>
                  <a:gd name="T41" fmla="*/ 5028 h 98"/>
                  <a:gd name="T42" fmla="*/ 919 w 305"/>
                  <a:gd name="T43" fmla="*/ 5156 h 98"/>
                  <a:gd name="T44" fmla="*/ 774 w 305"/>
                  <a:gd name="T45" fmla="*/ 5156 h 98"/>
                  <a:gd name="T46" fmla="*/ 767 w 305"/>
                  <a:gd name="T47" fmla="*/ 5289 h 98"/>
                  <a:gd name="T48" fmla="*/ 1111 w 305"/>
                  <a:gd name="T49" fmla="*/ 1176 h 98"/>
                  <a:gd name="T50" fmla="*/ 1113 w 305"/>
                  <a:gd name="T51" fmla="*/ 1047 h 98"/>
                  <a:gd name="T52" fmla="*/ 1149 w 305"/>
                  <a:gd name="T53" fmla="*/ 1047 h 98"/>
                  <a:gd name="T54" fmla="*/ 1160 w 305"/>
                  <a:gd name="T55" fmla="*/ 1176 h 98"/>
                  <a:gd name="T56" fmla="*/ 1198 w 305"/>
                  <a:gd name="T57" fmla="*/ 2436 h 98"/>
                  <a:gd name="T58" fmla="*/ 1189 w 305"/>
                  <a:gd name="T59" fmla="*/ 2565 h 98"/>
                  <a:gd name="T60" fmla="*/ 1113 w 305"/>
                  <a:gd name="T61" fmla="*/ 2565 h 98"/>
                  <a:gd name="T62" fmla="*/ 1111 w 305"/>
                  <a:gd name="T63" fmla="*/ 2436 h 98"/>
                  <a:gd name="T64" fmla="*/ 1111 w 305"/>
                  <a:gd name="T65" fmla="*/ 1176 h 98"/>
                  <a:gd name="T66" fmla="*/ 0 w 305"/>
                  <a:gd name="T67" fmla="*/ 129 h 98"/>
                  <a:gd name="T68" fmla="*/ 0 w 305"/>
                  <a:gd name="T69" fmla="*/ 5355 h 98"/>
                  <a:gd name="T70" fmla="*/ 10 w 305"/>
                  <a:gd name="T71" fmla="*/ 5548 h 98"/>
                  <a:gd name="T72" fmla="*/ 182 w 305"/>
                  <a:gd name="T73" fmla="*/ 5548 h 98"/>
                  <a:gd name="T74" fmla="*/ 182 w 305"/>
                  <a:gd name="T75" fmla="*/ 5548 h 98"/>
                  <a:gd name="T76" fmla="*/ 232 w 305"/>
                  <a:gd name="T77" fmla="*/ 6465 h 98"/>
                  <a:gd name="T78" fmla="*/ 290 w 305"/>
                  <a:gd name="T79" fmla="*/ 5548 h 98"/>
                  <a:gd name="T80" fmla="*/ 290 w 305"/>
                  <a:gd name="T81" fmla="*/ 5548 h 98"/>
                  <a:gd name="T82" fmla="*/ 328 w 305"/>
                  <a:gd name="T83" fmla="*/ 5548 h 98"/>
                  <a:gd name="T84" fmla="*/ 328 w 305"/>
                  <a:gd name="T85" fmla="*/ 5548 h 98"/>
                  <a:gd name="T86" fmla="*/ 381 w 305"/>
                  <a:gd name="T87" fmla="*/ 6465 h 98"/>
                  <a:gd name="T88" fmla="*/ 432 w 305"/>
                  <a:gd name="T89" fmla="*/ 5548 h 98"/>
                  <a:gd name="T90" fmla="*/ 432 w 305"/>
                  <a:gd name="T91" fmla="*/ 5548 h 98"/>
                  <a:gd name="T92" fmla="*/ 680 w 305"/>
                  <a:gd name="T93" fmla="*/ 5548 h 98"/>
                  <a:gd name="T94" fmla="*/ 697 w 305"/>
                  <a:gd name="T95" fmla="*/ 5420 h 98"/>
                  <a:gd name="T96" fmla="*/ 736 w 305"/>
                  <a:gd name="T97" fmla="*/ 4752 h 98"/>
                  <a:gd name="T98" fmla="*/ 754 w 305"/>
                  <a:gd name="T99" fmla="*/ 4623 h 98"/>
                  <a:gd name="T100" fmla="*/ 892 w 305"/>
                  <a:gd name="T101" fmla="*/ 4623 h 98"/>
                  <a:gd name="T102" fmla="*/ 901 w 305"/>
                  <a:gd name="T103" fmla="*/ 4493 h 98"/>
                  <a:gd name="T104" fmla="*/ 901 w 305"/>
                  <a:gd name="T105" fmla="*/ 129 h 98"/>
                  <a:gd name="T106" fmla="*/ 892 w 305"/>
                  <a:gd name="T107" fmla="*/ 0 h 98"/>
                  <a:gd name="T108" fmla="*/ 10 w 305"/>
                  <a:gd name="T109" fmla="*/ 0 h 98"/>
                  <a:gd name="T110" fmla="*/ 0 w 305"/>
                  <a:gd name="T111" fmla="*/ 129 h 9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05"/>
                  <a:gd name="T169" fmla="*/ 0 h 98"/>
                  <a:gd name="T170" fmla="*/ 305 w 305"/>
                  <a:gd name="T171" fmla="*/ 98 h 9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05" h="98">
                    <a:moveTo>
                      <a:pt x="190" y="80"/>
                    </a:moveTo>
                    <a:cubicBezTo>
                      <a:pt x="190" y="88"/>
                      <a:pt x="190" y="88"/>
                      <a:pt x="190" y="88"/>
                    </a:cubicBezTo>
                    <a:cubicBezTo>
                      <a:pt x="190" y="89"/>
                      <a:pt x="191" y="90"/>
                      <a:pt x="192" y="90"/>
                    </a:cubicBezTo>
                    <a:cubicBezTo>
                      <a:pt x="256" y="90"/>
                      <a:pt x="256" y="90"/>
                      <a:pt x="256" y="90"/>
                    </a:cubicBezTo>
                    <a:cubicBezTo>
                      <a:pt x="257" y="90"/>
                      <a:pt x="259" y="89"/>
                      <a:pt x="260" y="89"/>
                    </a:cubicBezTo>
                    <a:cubicBezTo>
                      <a:pt x="265" y="83"/>
                      <a:pt x="265" y="83"/>
                      <a:pt x="265" y="83"/>
                    </a:cubicBezTo>
                    <a:cubicBezTo>
                      <a:pt x="266" y="83"/>
                      <a:pt x="267" y="82"/>
                      <a:pt x="268" y="82"/>
                    </a:cubicBezTo>
                    <a:cubicBezTo>
                      <a:pt x="269" y="82"/>
                      <a:pt x="269" y="82"/>
                      <a:pt x="269" y="82"/>
                    </a:cubicBezTo>
                    <a:cubicBezTo>
                      <a:pt x="269" y="83"/>
                      <a:pt x="269" y="84"/>
                      <a:pt x="269" y="84"/>
                    </a:cubicBezTo>
                    <a:cubicBezTo>
                      <a:pt x="269" y="92"/>
                      <a:pt x="275" y="98"/>
                      <a:pt x="282" y="98"/>
                    </a:cubicBezTo>
                    <a:cubicBezTo>
                      <a:pt x="290" y="98"/>
                      <a:pt x="296" y="92"/>
                      <a:pt x="296" y="84"/>
                    </a:cubicBezTo>
                    <a:cubicBezTo>
                      <a:pt x="296" y="84"/>
                      <a:pt x="295" y="83"/>
                      <a:pt x="295" y="82"/>
                    </a:cubicBezTo>
                    <a:cubicBezTo>
                      <a:pt x="303" y="82"/>
                      <a:pt x="303" y="82"/>
                      <a:pt x="303" y="82"/>
                    </a:cubicBezTo>
                    <a:cubicBezTo>
                      <a:pt x="304" y="82"/>
                      <a:pt x="305" y="81"/>
                      <a:pt x="305" y="80"/>
                    </a:cubicBezTo>
                    <a:cubicBezTo>
                      <a:pt x="305" y="44"/>
                      <a:pt x="305" y="44"/>
                      <a:pt x="305" y="44"/>
                    </a:cubicBezTo>
                    <a:cubicBezTo>
                      <a:pt x="305" y="43"/>
                      <a:pt x="305" y="41"/>
                      <a:pt x="305" y="40"/>
                    </a:cubicBezTo>
                    <a:cubicBezTo>
                      <a:pt x="292" y="12"/>
                      <a:pt x="292" y="12"/>
                      <a:pt x="292" y="12"/>
                    </a:cubicBezTo>
                    <a:cubicBezTo>
                      <a:pt x="291" y="11"/>
                      <a:pt x="290" y="10"/>
                      <a:pt x="289" y="10"/>
                    </a:cubicBezTo>
                    <a:cubicBezTo>
                      <a:pt x="231" y="10"/>
                      <a:pt x="231" y="10"/>
                      <a:pt x="231" y="10"/>
                    </a:cubicBezTo>
                    <a:cubicBezTo>
                      <a:pt x="230" y="10"/>
                      <a:pt x="229" y="11"/>
                      <a:pt x="229" y="12"/>
                    </a:cubicBezTo>
                    <a:cubicBezTo>
                      <a:pt x="229" y="76"/>
                      <a:pt x="229" y="76"/>
                      <a:pt x="229" y="76"/>
                    </a:cubicBezTo>
                    <a:cubicBezTo>
                      <a:pt x="229" y="77"/>
                      <a:pt x="228" y="78"/>
                      <a:pt x="227" y="78"/>
                    </a:cubicBezTo>
                    <a:cubicBezTo>
                      <a:pt x="192" y="78"/>
                      <a:pt x="192" y="78"/>
                      <a:pt x="192" y="78"/>
                    </a:cubicBezTo>
                    <a:cubicBezTo>
                      <a:pt x="191" y="78"/>
                      <a:pt x="190" y="79"/>
                      <a:pt x="190" y="80"/>
                    </a:cubicBezTo>
                    <a:close/>
                    <a:moveTo>
                      <a:pt x="274" y="18"/>
                    </a:moveTo>
                    <a:cubicBezTo>
                      <a:pt x="274" y="17"/>
                      <a:pt x="274" y="16"/>
                      <a:pt x="276" y="16"/>
                    </a:cubicBezTo>
                    <a:cubicBezTo>
                      <a:pt x="284" y="16"/>
                      <a:pt x="284" y="16"/>
                      <a:pt x="284" y="16"/>
                    </a:cubicBezTo>
                    <a:cubicBezTo>
                      <a:pt x="286" y="16"/>
                      <a:pt x="287" y="17"/>
                      <a:pt x="287" y="18"/>
                    </a:cubicBezTo>
                    <a:cubicBezTo>
                      <a:pt x="296" y="37"/>
                      <a:pt x="296" y="37"/>
                      <a:pt x="296" y="37"/>
                    </a:cubicBezTo>
                    <a:cubicBezTo>
                      <a:pt x="296" y="38"/>
                      <a:pt x="296" y="39"/>
                      <a:pt x="294" y="39"/>
                    </a:cubicBezTo>
                    <a:cubicBezTo>
                      <a:pt x="276" y="39"/>
                      <a:pt x="276" y="39"/>
                      <a:pt x="276" y="39"/>
                    </a:cubicBezTo>
                    <a:cubicBezTo>
                      <a:pt x="274" y="39"/>
                      <a:pt x="274" y="38"/>
                      <a:pt x="274" y="37"/>
                    </a:cubicBezTo>
                    <a:lnTo>
                      <a:pt x="274" y="18"/>
                    </a:lnTo>
                    <a:close/>
                    <a:moveTo>
                      <a:pt x="0" y="2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0" y="83"/>
                      <a:pt x="1" y="84"/>
                      <a:pt x="2" y="84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4" y="92"/>
                      <a:pt x="50" y="98"/>
                      <a:pt x="58" y="98"/>
                    </a:cubicBezTo>
                    <a:cubicBezTo>
                      <a:pt x="65" y="98"/>
                      <a:pt x="71" y="92"/>
                      <a:pt x="71" y="84"/>
                    </a:cubicBezTo>
                    <a:cubicBezTo>
                      <a:pt x="71" y="84"/>
                      <a:pt x="71" y="84"/>
                      <a:pt x="71" y="84"/>
                    </a:cubicBezTo>
                    <a:cubicBezTo>
                      <a:pt x="81" y="84"/>
                      <a:pt x="81" y="84"/>
                      <a:pt x="81" y="84"/>
                    </a:cubicBezTo>
                    <a:cubicBezTo>
                      <a:pt x="81" y="84"/>
                      <a:pt x="81" y="84"/>
                      <a:pt x="81" y="84"/>
                    </a:cubicBezTo>
                    <a:cubicBezTo>
                      <a:pt x="81" y="92"/>
                      <a:pt x="87" y="98"/>
                      <a:pt x="94" y="98"/>
                    </a:cubicBezTo>
                    <a:cubicBezTo>
                      <a:pt x="101" y="98"/>
                      <a:pt x="107" y="92"/>
                      <a:pt x="107" y="84"/>
                    </a:cubicBezTo>
                    <a:cubicBezTo>
                      <a:pt x="107" y="84"/>
                      <a:pt x="107" y="84"/>
                      <a:pt x="107" y="84"/>
                    </a:cubicBezTo>
                    <a:cubicBezTo>
                      <a:pt x="168" y="84"/>
                      <a:pt x="168" y="84"/>
                      <a:pt x="168" y="84"/>
                    </a:cubicBezTo>
                    <a:cubicBezTo>
                      <a:pt x="170" y="84"/>
                      <a:pt x="171" y="83"/>
                      <a:pt x="172" y="82"/>
                    </a:cubicBezTo>
                    <a:cubicBezTo>
                      <a:pt x="182" y="72"/>
                      <a:pt x="182" y="72"/>
                      <a:pt x="182" y="72"/>
                    </a:cubicBezTo>
                    <a:cubicBezTo>
                      <a:pt x="183" y="71"/>
                      <a:pt x="185" y="70"/>
                      <a:pt x="186" y="70"/>
                    </a:cubicBezTo>
                    <a:cubicBezTo>
                      <a:pt x="221" y="70"/>
                      <a:pt x="221" y="70"/>
                      <a:pt x="221" y="70"/>
                    </a:cubicBezTo>
                    <a:cubicBezTo>
                      <a:pt x="222" y="70"/>
                      <a:pt x="223" y="69"/>
                      <a:pt x="223" y="68"/>
                    </a:cubicBezTo>
                    <a:cubicBezTo>
                      <a:pt x="223" y="2"/>
                      <a:pt x="223" y="2"/>
                      <a:pt x="223" y="2"/>
                    </a:cubicBezTo>
                    <a:cubicBezTo>
                      <a:pt x="223" y="1"/>
                      <a:pt x="222" y="0"/>
                      <a:pt x="2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8" name="Rectangle 69"/>
              <p:cNvSpPr>
                <a:spLocks noChangeArrowheads="1"/>
              </p:cNvSpPr>
              <p:nvPr/>
            </p:nvSpPr>
            <p:spPr bwMode="auto">
              <a:xfrm>
                <a:off x="2895" y="1697"/>
                <a:ext cx="115" cy="11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45720" rIns="45720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14" name="Rectangle 70"/>
            <p:cNvSpPr>
              <a:spLocks noChangeArrowheads="1"/>
            </p:cNvSpPr>
            <p:nvPr/>
          </p:nvSpPr>
          <p:spPr bwMode="gray">
            <a:xfrm>
              <a:off x="7164388" y="1988840"/>
              <a:ext cx="619125" cy="11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0" tIns="63500" rIns="31750" bIns="63500" anchor="ctr"/>
            <a:lstStyle/>
            <a:p>
              <a:pPr>
                <a:spcBef>
                  <a:spcPct val="25000"/>
                </a:spcBef>
                <a:buFont typeface="Wingdings" pitchFamily="2" charset="2"/>
                <a:buNone/>
              </a:pPr>
              <a:endParaRPr lang="en-US" sz="1200" b="1" dirty="0"/>
            </a:p>
          </p:txBody>
        </p:sp>
        <p:grpSp>
          <p:nvGrpSpPr>
            <p:cNvPr id="15" name="Gruppieren 14"/>
            <p:cNvGrpSpPr/>
            <p:nvPr/>
          </p:nvGrpSpPr>
          <p:grpSpPr bwMode="gray">
            <a:xfrm>
              <a:off x="4499765" y="2163790"/>
              <a:ext cx="414208" cy="274711"/>
              <a:chOff x="5276238" y="1859505"/>
              <a:chExt cx="469823" cy="354729"/>
            </a:xfrm>
            <a:solidFill>
              <a:schemeClr val="tx1"/>
            </a:solidFill>
          </p:grpSpPr>
          <p:sp>
            <p:nvSpPr>
              <p:cNvPr id="23" name="Freeform 48"/>
              <p:cNvSpPr>
                <a:spLocks noChangeAspect="1"/>
              </p:cNvSpPr>
              <p:nvPr/>
            </p:nvSpPr>
            <p:spPr bwMode="gray">
              <a:xfrm>
                <a:off x="5638840" y="1928246"/>
                <a:ext cx="33791" cy="165367"/>
              </a:xfrm>
              <a:custGeom>
                <a:avLst/>
                <a:gdLst>
                  <a:gd name="T0" fmla="*/ 44 w 52"/>
                  <a:gd name="T1" fmla="*/ 0 h 255"/>
                  <a:gd name="T2" fmla="*/ 9 w 52"/>
                  <a:gd name="T3" fmla="*/ 0 h 255"/>
                  <a:gd name="T4" fmla="*/ 0 w 52"/>
                  <a:gd name="T5" fmla="*/ 255 h 255"/>
                  <a:gd name="T6" fmla="*/ 9 w 52"/>
                  <a:gd name="T7" fmla="*/ 255 h 255"/>
                  <a:gd name="T8" fmla="*/ 44 w 52"/>
                  <a:gd name="T9" fmla="*/ 255 h 255"/>
                  <a:gd name="T10" fmla="*/ 52 w 52"/>
                  <a:gd name="T11" fmla="*/ 255 h 255"/>
                  <a:gd name="T12" fmla="*/ 44 w 52"/>
                  <a:gd name="T13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255">
                    <a:moveTo>
                      <a:pt x="44" y="0"/>
                    </a:moveTo>
                    <a:lnTo>
                      <a:pt x="9" y="0"/>
                    </a:lnTo>
                    <a:lnTo>
                      <a:pt x="0" y="255"/>
                    </a:lnTo>
                    <a:lnTo>
                      <a:pt x="9" y="255"/>
                    </a:lnTo>
                    <a:lnTo>
                      <a:pt x="44" y="255"/>
                    </a:lnTo>
                    <a:lnTo>
                      <a:pt x="52" y="255"/>
                    </a:lnTo>
                    <a:lnTo>
                      <a:pt x="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" name="Freeform 49"/>
              <p:cNvSpPr>
                <a:spLocks noChangeAspect="1"/>
              </p:cNvSpPr>
              <p:nvPr/>
            </p:nvSpPr>
            <p:spPr bwMode="gray">
              <a:xfrm>
                <a:off x="5683028" y="1859505"/>
                <a:ext cx="59784" cy="232162"/>
              </a:xfrm>
              <a:custGeom>
                <a:avLst/>
                <a:gdLst>
                  <a:gd name="T0" fmla="*/ 78 w 92"/>
                  <a:gd name="T1" fmla="*/ 0 h 358"/>
                  <a:gd name="T2" fmla="*/ 14 w 92"/>
                  <a:gd name="T3" fmla="*/ 0 h 358"/>
                  <a:gd name="T4" fmla="*/ 0 w 92"/>
                  <a:gd name="T5" fmla="*/ 358 h 358"/>
                  <a:gd name="T6" fmla="*/ 14 w 92"/>
                  <a:gd name="T7" fmla="*/ 358 h 358"/>
                  <a:gd name="T8" fmla="*/ 78 w 92"/>
                  <a:gd name="T9" fmla="*/ 358 h 358"/>
                  <a:gd name="T10" fmla="*/ 92 w 92"/>
                  <a:gd name="T11" fmla="*/ 358 h 358"/>
                  <a:gd name="T12" fmla="*/ 78 w 92"/>
                  <a:gd name="T13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" h="358">
                    <a:moveTo>
                      <a:pt x="78" y="0"/>
                    </a:moveTo>
                    <a:lnTo>
                      <a:pt x="14" y="0"/>
                    </a:lnTo>
                    <a:lnTo>
                      <a:pt x="0" y="358"/>
                    </a:lnTo>
                    <a:lnTo>
                      <a:pt x="14" y="358"/>
                    </a:lnTo>
                    <a:lnTo>
                      <a:pt x="78" y="358"/>
                    </a:lnTo>
                    <a:lnTo>
                      <a:pt x="92" y="358"/>
                    </a:lnTo>
                    <a:lnTo>
                      <a:pt x="7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" name="Freeform 50"/>
              <p:cNvSpPr>
                <a:spLocks noChangeAspect="1" noEditPoints="1"/>
              </p:cNvSpPr>
              <p:nvPr/>
            </p:nvSpPr>
            <p:spPr bwMode="gray">
              <a:xfrm>
                <a:off x="5276238" y="2157815"/>
                <a:ext cx="311916" cy="56419"/>
              </a:xfrm>
              <a:custGeom>
                <a:avLst/>
                <a:gdLst>
                  <a:gd name="T0" fmla="*/ 0 w 480"/>
                  <a:gd name="T1" fmla="*/ 0 h 87"/>
                  <a:gd name="T2" fmla="*/ 0 w 480"/>
                  <a:gd name="T3" fmla="*/ 87 h 87"/>
                  <a:gd name="T4" fmla="*/ 480 w 480"/>
                  <a:gd name="T5" fmla="*/ 87 h 87"/>
                  <a:gd name="T6" fmla="*/ 480 w 480"/>
                  <a:gd name="T7" fmla="*/ 0 h 87"/>
                  <a:gd name="T8" fmla="*/ 0 w 480"/>
                  <a:gd name="T9" fmla="*/ 0 h 87"/>
                  <a:gd name="T10" fmla="*/ 76 w 480"/>
                  <a:gd name="T11" fmla="*/ 68 h 87"/>
                  <a:gd name="T12" fmla="*/ 43 w 480"/>
                  <a:gd name="T13" fmla="*/ 68 h 87"/>
                  <a:gd name="T14" fmla="*/ 43 w 480"/>
                  <a:gd name="T15" fmla="*/ 19 h 87"/>
                  <a:gd name="T16" fmla="*/ 76 w 480"/>
                  <a:gd name="T17" fmla="*/ 19 h 87"/>
                  <a:gd name="T18" fmla="*/ 76 w 480"/>
                  <a:gd name="T19" fmla="*/ 68 h 87"/>
                  <a:gd name="T20" fmla="*/ 137 w 480"/>
                  <a:gd name="T21" fmla="*/ 68 h 87"/>
                  <a:gd name="T22" fmla="*/ 102 w 480"/>
                  <a:gd name="T23" fmla="*/ 68 h 87"/>
                  <a:gd name="T24" fmla="*/ 102 w 480"/>
                  <a:gd name="T25" fmla="*/ 19 h 87"/>
                  <a:gd name="T26" fmla="*/ 137 w 480"/>
                  <a:gd name="T27" fmla="*/ 19 h 87"/>
                  <a:gd name="T28" fmla="*/ 137 w 480"/>
                  <a:gd name="T29" fmla="*/ 68 h 87"/>
                  <a:gd name="T30" fmla="*/ 196 w 480"/>
                  <a:gd name="T31" fmla="*/ 68 h 87"/>
                  <a:gd name="T32" fmla="*/ 163 w 480"/>
                  <a:gd name="T33" fmla="*/ 68 h 87"/>
                  <a:gd name="T34" fmla="*/ 163 w 480"/>
                  <a:gd name="T35" fmla="*/ 19 h 87"/>
                  <a:gd name="T36" fmla="*/ 196 w 480"/>
                  <a:gd name="T37" fmla="*/ 19 h 87"/>
                  <a:gd name="T38" fmla="*/ 196 w 480"/>
                  <a:gd name="T39" fmla="*/ 68 h 87"/>
                  <a:gd name="T40" fmla="*/ 258 w 480"/>
                  <a:gd name="T41" fmla="*/ 68 h 87"/>
                  <a:gd name="T42" fmla="*/ 222 w 480"/>
                  <a:gd name="T43" fmla="*/ 68 h 87"/>
                  <a:gd name="T44" fmla="*/ 222 w 480"/>
                  <a:gd name="T45" fmla="*/ 19 h 87"/>
                  <a:gd name="T46" fmla="*/ 258 w 480"/>
                  <a:gd name="T47" fmla="*/ 19 h 87"/>
                  <a:gd name="T48" fmla="*/ 258 w 480"/>
                  <a:gd name="T49" fmla="*/ 68 h 87"/>
                  <a:gd name="T50" fmla="*/ 317 w 480"/>
                  <a:gd name="T51" fmla="*/ 68 h 87"/>
                  <a:gd name="T52" fmla="*/ 284 w 480"/>
                  <a:gd name="T53" fmla="*/ 68 h 87"/>
                  <a:gd name="T54" fmla="*/ 284 w 480"/>
                  <a:gd name="T55" fmla="*/ 19 h 87"/>
                  <a:gd name="T56" fmla="*/ 317 w 480"/>
                  <a:gd name="T57" fmla="*/ 19 h 87"/>
                  <a:gd name="T58" fmla="*/ 317 w 480"/>
                  <a:gd name="T59" fmla="*/ 68 h 87"/>
                  <a:gd name="T60" fmla="*/ 378 w 480"/>
                  <a:gd name="T61" fmla="*/ 68 h 87"/>
                  <a:gd name="T62" fmla="*/ 343 w 480"/>
                  <a:gd name="T63" fmla="*/ 68 h 87"/>
                  <a:gd name="T64" fmla="*/ 343 w 480"/>
                  <a:gd name="T65" fmla="*/ 19 h 87"/>
                  <a:gd name="T66" fmla="*/ 378 w 480"/>
                  <a:gd name="T67" fmla="*/ 19 h 87"/>
                  <a:gd name="T68" fmla="*/ 378 w 480"/>
                  <a:gd name="T69" fmla="*/ 68 h 87"/>
                  <a:gd name="T70" fmla="*/ 437 w 480"/>
                  <a:gd name="T71" fmla="*/ 68 h 87"/>
                  <a:gd name="T72" fmla="*/ 404 w 480"/>
                  <a:gd name="T73" fmla="*/ 68 h 87"/>
                  <a:gd name="T74" fmla="*/ 404 w 480"/>
                  <a:gd name="T75" fmla="*/ 19 h 87"/>
                  <a:gd name="T76" fmla="*/ 437 w 480"/>
                  <a:gd name="T77" fmla="*/ 19 h 87"/>
                  <a:gd name="T78" fmla="*/ 437 w 480"/>
                  <a:gd name="T79" fmla="*/ 6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80" h="87">
                    <a:moveTo>
                      <a:pt x="0" y="0"/>
                    </a:moveTo>
                    <a:lnTo>
                      <a:pt x="0" y="87"/>
                    </a:lnTo>
                    <a:lnTo>
                      <a:pt x="480" y="87"/>
                    </a:lnTo>
                    <a:lnTo>
                      <a:pt x="480" y="0"/>
                    </a:lnTo>
                    <a:lnTo>
                      <a:pt x="0" y="0"/>
                    </a:lnTo>
                    <a:close/>
                    <a:moveTo>
                      <a:pt x="76" y="68"/>
                    </a:moveTo>
                    <a:lnTo>
                      <a:pt x="43" y="68"/>
                    </a:lnTo>
                    <a:lnTo>
                      <a:pt x="43" y="19"/>
                    </a:lnTo>
                    <a:lnTo>
                      <a:pt x="76" y="19"/>
                    </a:lnTo>
                    <a:lnTo>
                      <a:pt x="76" y="68"/>
                    </a:lnTo>
                    <a:close/>
                    <a:moveTo>
                      <a:pt x="137" y="68"/>
                    </a:moveTo>
                    <a:lnTo>
                      <a:pt x="102" y="68"/>
                    </a:lnTo>
                    <a:lnTo>
                      <a:pt x="102" y="19"/>
                    </a:lnTo>
                    <a:lnTo>
                      <a:pt x="137" y="19"/>
                    </a:lnTo>
                    <a:lnTo>
                      <a:pt x="137" y="68"/>
                    </a:lnTo>
                    <a:close/>
                    <a:moveTo>
                      <a:pt x="196" y="68"/>
                    </a:moveTo>
                    <a:lnTo>
                      <a:pt x="163" y="68"/>
                    </a:lnTo>
                    <a:lnTo>
                      <a:pt x="163" y="19"/>
                    </a:lnTo>
                    <a:lnTo>
                      <a:pt x="196" y="19"/>
                    </a:lnTo>
                    <a:lnTo>
                      <a:pt x="196" y="68"/>
                    </a:lnTo>
                    <a:close/>
                    <a:moveTo>
                      <a:pt x="258" y="68"/>
                    </a:moveTo>
                    <a:lnTo>
                      <a:pt x="222" y="68"/>
                    </a:lnTo>
                    <a:lnTo>
                      <a:pt x="222" y="19"/>
                    </a:lnTo>
                    <a:lnTo>
                      <a:pt x="258" y="19"/>
                    </a:lnTo>
                    <a:lnTo>
                      <a:pt x="258" y="68"/>
                    </a:lnTo>
                    <a:close/>
                    <a:moveTo>
                      <a:pt x="317" y="68"/>
                    </a:moveTo>
                    <a:lnTo>
                      <a:pt x="284" y="68"/>
                    </a:lnTo>
                    <a:lnTo>
                      <a:pt x="284" y="19"/>
                    </a:lnTo>
                    <a:lnTo>
                      <a:pt x="317" y="19"/>
                    </a:lnTo>
                    <a:lnTo>
                      <a:pt x="317" y="68"/>
                    </a:lnTo>
                    <a:close/>
                    <a:moveTo>
                      <a:pt x="378" y="68"/>
                    </a:moveTo>
                    <a:lnTo>
                      <a:pt x="343" y="68"/>
                    </a:lnTo>
                    <a:lnTo>
                      <a:pt x="343" y="19"/>
                    </a:lnTo>
                    <a:lnTo>
                      <a:pt x="378" y="19"/>
                    </a:lnTo>
                    <a:lnTo>
                      <a:pt x="378" y="68"/>
                    </a:lnTo>
                    <a:close/>
                    <a:moveTo>
                      <a:pt x="437" y="68"/>
                    </a:moveTo>
                    <a:lnTo>
                      <a:pt x="404" y="68"/>
                    </a:lnTo>
                    <a:lnTo>
                      <a:pt x="404" y="19"/>
                    </a:lnTo>
                    <a:lnTo>
                      <a:pt x="437" y="19"/>
                    </a:lnTo>
                    <a:lnTo>
                      <a:pt x="437" y="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" name="Freeform 51"/>
              <p:cNvSpPr>
                <a:spLocks noChangeAspect="1" noEditPoints="1"/>
              </p:cNvSpPr>
              <p:nvPr/>
            </p:nvSpPr>
            <p:spPr bwMode="gray">
              <a:xfrm>
                <a:off x="5277538" y="1937325"/>
                <a:ext cx="468523" cy="276909"/>
              </a:xfrm>
              <a:custGeom>
                <a:avLst/>
                <a:gdLst>
                  <a:gd name="T0" fmla="*/ 721 w 721"/>
                  <a:gd name="T1" fmla="*/ 255 h 427"/>
                  <a:gd name="T2" fmla="*/ 534 w 721"/>
                  <a:gd name="T3" fmla="*/ 255 h 427"/>
                  <a:gd name="T4" fmla="*/ 534 w 721"/>
                  <a:gd name="T5" fmla="*/ 94 h 427"/>
                  <a:gd name="T6" fmla="*/ 371 w 721"/>
                  <a:gd name="T7" fmla="*/ 205 h 427"/>
                  <a:gd name="T8" fmla="*/ 371 w 721"/>
                  <a:gd name="T9" fmla="*/ 94 h 427"/>
                  <a:gd name="T10" fmla="*/ 208 w 721"/>
                  <a:gd name="T11" fmla="*/ 205 h 427"/>
                  <a:gd name="T12" fmla="*/ 208 w 721"/>
                  <a:gd name="T13" fmla="*/ 0 h 427"/>
                  <a:gd name="T14" fmla="*/ 173 w 721"/>
                  <a:gd name="T15" fmla="*/ 0 h 427"/>
                  <a:gd name="T16" fmla="*/ 173 w 721"/>
                  <a:gd name="T17" fmla="*/ 90 h 427"/>
                  <a:gd name="T18" fmla="*/ 0 w 721"/>
                  <a:gd name="T19" fmla="*/ 205 h 427"/>
                  <a:gd name="T20" fmla="*/ 0 w 721"/>
                  <a:gd name="T21" fmla="*/ 326 h 427"/>
                  <a:gd name="T22" fmla="*/ 499 w 721"/>
                  <a:gd name="T23" fmla="*/ 326 h 427"/>
                  <a:gd name="T24" fmla="*/ 499 w 721"/>
                  <a:gd name="T25" fmla="*/ 427 h 427"/>
                  <a:gd name="T26" fmla="*/ 650 w 721"/>
                  <a:gd name="T27" fmla="*/ 427 h 427"/>
                  <a:gd name="T28" fmla="*/ 650 w 721"/>
                  <a:gd name="T29" fmla="*/ 375 h 427"/>
                  <a:gd name="T30" fmla="*/ 688 w 721"/>
                  <a:gd name="T31" fmla="*/ 375 h 427"/>
                  <a:gd name="T32" fmla="*/ 688 w 721"/>
                  <a:gd name="T33" fmla="*/ 427 h 427"/>
                  <a:gd name="T34" fmla="*/ 721 w 721"/>
                  <a:gd name="T35" fmla="*/ 427 h 427"/>
                  <a:gd name="T36" fmla="*/ 721 w 721"/>
                  <a:gd name="T37" fmla="*/ 255 h 427"/>
                  <a:gd name="T38" fmla="*/ 600 w 721"/>
                  <a:gd name="T39" fmla="*/ 408 h 427"/>
                  <a:gd name="T40" fmla="*/ 532 w 721"/>
                  <a:gd name="T41" fmla="*/ 408 h 427"/>
                  <a:gd name="T42" fmla="*/ 532 w 721"/>
                  <a:gd name="T43" fmla="*/ 357 h 427"/>
                  <a:gd name="T44" fmla="*/ 600 w 721"/>
                  <a:gd name="T45" fmla="*/ 357 h 427"/>
                  <a:gd name="T46" fmla="*/ 600 w 721"/>
                  <a:gd name="T47" fmla="*/ 408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21" h="427">
                    <a:moveTo>
                      <a:pt x="721" y="255"/>
                    </a:moveTo>
                    <a:lnTo>
                      <a:pt x="534" y="255"/>
                    </a:lnTo>
                    <a:lnTo>
                      <a:pt x="534" y="94"/>
                    </a:lnTo>
                    <a:lnTo>
                      <a:pt x="371" y="205"/>
                    </a:lnTo>
                    <a:lnTo>
                      <a:pt x="371" y="94"/>
                    </a:lnTo>
                    <a:lnTo>
                      <a:pt x="208" y="205"/>
                    </a:lnTo>
                    <a:lnTo>
                      <a:pt x="208" y="0"/>
                    </a:lnTo>
                    <a:lnTo>
                      <a:pt x="173" y="0"/>
                    </a:lnTo>
                    <a:lnTo>
                      <a:pt x="173" y="90"/>
                    </a:lnTo>
                    <a:lnTo>
                      <a:pt x="0" y="205"/>
                    </a:lnTo>
                    <a:lnTo>
                      <a:pt x="0" y="326"/>
                    </a:lnTo>
                    <a:lnTo>
                      <a:pt x="499" y="326"/>
                    </a:lnTo>
                    <a:lnTo>
                      <a:pt x="499" y="427"/>
                    </a:lnTo>
                    <a:lnTo>
                      <a:pt x="650" y="427"/>
                    </a:lnTo>
                    <a:lnTo>
                      <a:pt x="650" y="375"/>
                    </a:lnTo>
                    <a:lnTo>
                      <a:pt x="688" y="375"/>
                    </a:lnTo>
                    <a:lnTo>
                      <a:pt x="688" y="427"/>
                    </a:lnTo>
                    <a:lnTo>
                      <a:pt x="721" y="427"/>
                    </a:lnTo>
                    <a:lnTo>
                      <a:pt x="721" y="255"/>
                    </a:lnTo>
                    <a:close/>
                    <a:moveTo>
                      <a:pt x="600" y="408"/>
                    </a:moveTo>
                    <a:lnTo>
                      <a:pt x="532" y="408"/>
                    </a:lnTo>
                    <a:lnTo>
                      <a:pt x="532" y="357"/>
                    </a:lnTo>
                    <a:lnTo>
                      <a:pt x="600" y="357"/>
                    </a:lnTo>
                    <a:lnTo>
                      <a:pt x="600" y="4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cxnSp>
          <p:nvCxnSpPr>
            <p:cNvPr id="16" name="Gerade Verbindung mit Pfeil 15"/>
            <p:cNvCxnSpPr/>
            <p:nvPr/>
          </p:nvCxnSpPr>
          <p:spPr bwMode="gray">
            <a:xfrm>
              <a:off x="5003800" y="2353965"/>
              <a:ext cx="536575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mit Pfeil 16"/>
            <p:cNvCxnSpPr/>
            <p:nvPr/>
          </p:nvCxnSpPr>
          <p:spPr bwMode="gray">
            <a:xfrm>
              <a:off x="6156325" y="2353965"/>
              <a:ext cx="365125" cy="3175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mit Pfeil 17"/>
            <p:cNvCxnSpPr/>
            <p:nvPr/>
          </p:nvCxnSpPr>
          <p:spPr bwMode="gray">
            <a:xfrm>
              <a:off x="7164388" y="2353965"/>
              <a:ext cx="449262" cy="3175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61"/>
            <p:cNvSpPr>
              <a:spLocks noEditPoints="1"/>
            </p:cNvSpPr>
            <p:nvPr/>
          </p:nvSpPr>
          <p:spPr bwMode="auto">
            <a:xfrm>
              <a:off x="7667625" y="2147590"/>
              <a:ext cx="277813" cy="295275"/>
            </a:xfrm>
            <a:custGeom>
              <a:avLst/>
              <a:gdLst>
                <a:gd name="T0" fmla="*/ 2147483647 w 162"/>
                <a:gd name="T1" fmla="*/ 2147483647 h 171"/>
                <a:gd name="T2" fmla="*/ 2147483647 w 162"/>
                <a:gd name="T3" fmla="*/ 2147483647 h 171"/>
                <a:gd name="T4" fmla="*/ 2147483647 w 162"/>
                <a:gd name="T5" fmla="*/ 2147483647 h 171"/>
                <a:gd name="T6" fmla="*/ 2147483647 w 162"/>
                <a:gd name="T7" fmla="*/ 2147483647 h 171"/>
                <a:gd name="T8" fmla="*/ 2147483647 w 162"/>
                <a:gd name="T9" fmla="*/ 2147483647 h 171"/>
                <a:gd name="T10" fmla="*/ 2147483647 w 162"/>
                <a:gd name="T11" fmla="*/ 2147483647 h 171"/>
                <a:gd name="T12" fmla="*/ 2147483647 w 162"/>
                <a:gd name="T13" fmla="*/ 2147483647 h 171"/>
                <a:gd name="T14" fmla="*/ 2147483647 w 162"/>
                <a:gd name="T15" fmla="*/ 2147483647 h 171"/>
                <a:gd name="T16" fmla="*/ 2147483647 w 162"/>
                <a:gd name="T17" fmla="*/ 2147483647 h 171"/>
                <a:gd name="T18" fmla="*/ 2147483647 w 162"/>
                <a:gd name="T19" fmla="*/ 2147483647 h 171"/>
                <a:gd name="T20" fmla="*/ 2147483647 w 162"/>
                <a:gd name="T21" fmla="*/ 2147483647 h 171"/>
                <a:gd name="T22" fmla="*/ 2147483647 w 162"/>
                <a:gd name="T23" fmla="*/ 2147483647 h 171"/>
                <a:gd name="T24" fmla="*/ 2147483647 w 162"/>
                <a:gd name="T25" fmla="*/ 2147483647 h 171"/>
                <a:gd name="T26" fmla="*/ 2147483647 w 162"/>
                <a:gd name="T27" fmla="*/ 2147483647 h 171"/>
                <a:gd name="T28" fmla="*/ 2147483647 w 162"/>
                <a:gd name="T29" fmla="*/ 2147483647 h 171"/>
                <a:gd name="T30" fmla="*/ 2147483647 w 162"/>
                <a:gd name="T31" fmla="*/ 2147483647 h 171"/>
                <a:gd name="T32" fmla="*/ 2147483647 w 162"/>
                <a:gd name="T33" fmla="*/ 2147483647 h 171"/>
                <a:gd name="T34" fmla="*/ 2147483647 w 162"/>
                <a:gd name="T35" fmla="*/ 2147483647 h 171"/>
                <a:gd name="T36" fmla="*/ 2147483647 w 162"/>
                <a:gd name="T37" fmla="*/ 2147483647 h 171"/>
                <a:gd name="T38" fmla="*/ 2147483647 w 162"/>
                <a:gd name="T39" fmla="*/ 2147483647 h 171"/>
                <a:gd name="T40" fmla="*/ 2147483647 w 162"/>
                <a:gd name="T41" fmla="*/ 2147483647 h 171"/>
                <a:gd name="T42" fmla="*/ 2147483647 w 162"/>
                <a:gd name="T43" fmla="*/ 2147483647 h 171"/>
                <a:gd name="T44" fmla="*/ 2147483647 w 162"/>
                <a:gd name="T45" fmla="*/ 2147483647 h 171"/>
                <a:gd name="T46" fmla="*/ 2147483647 w 162"/>
                <a:gd name="T47" fmla="*/ 2147483647 h 171"/>
                <a:gd name="T48" fmla="*/ 2147483647 w 162"/>
                <a:gd name="T49" fmla="*/ 2147483647 h 171"/>
                <a:gd name="T50" fmla="*/ 2147483647 w 162"/>
                <a:gd name="T51" fmla="*/ 2147483647 h 171"/>
                <a:gd name="T52" fmla="*/ 2147483647 w 162"/>
                <a:gd name="T53" fmla="*/ 2147483647 h 171"/>
                <a:gd name="T54" fmla="*/ 2147483647 w 162"/>
                <a:gd name="T55" fmla="*/ 2147483647 h 171"/>
                <a:gd name="T56" fmla="*/ 2147483647 w 162"/>
                <a:gd name="T57" fmla="*/ 2147483647 h 171"/>
                <a:gd name="T58" fmla="*/ 2147483647 w 162"/>
                <a:gd name="T59" fmla="*/ 2147483647 h 171"/>
                <a:gd name="T60" fmla="*/ 2147483647 w 162"/>
                <a:gd name="T61" fmla="*/ 2147483647 h 171"/>
                <a:gd name="T62" fmla="*/ 2147483647 w 162"/>
                <a:gd name="T63" fmla="*/ 2147483647 h 171"/>
                <a:gd name="T64" fmla="*/ 2147483647 w 162"/>
                <a:gd name="T65" fmla="*/ 0 h 171"/>
                <a:gd name="T66" fmla="*/ 0 w 162"/>
                <a:gd name="T67" fmla="*/ 2147483647 h 171"/>
                <a:gd name="T68" fmla="*/ 2147483647 w 162"/>
                <a:gd name="T69" fmla="*/ 2147483647 h 171"/>
                <a:gd name="T70" fmla="*/ 2147483647 w 162"/>
                <a:gd name="T71" fmla="*/ 0 h 171"/>
                <a:gd name="T72" fmla="*/ 2147483647 w 162"/>
                <a:gd name="T73" fmla="*/ 2147483647 h 171"/>
                <a:gd name="T74" fmla="*/ 2147483647 w 162"/>
                <a:gd name="T75" fmla="*/ 2147483647 h 171"/>
                <a:gd name="T76" fmla="*/ 2147483647 w 162"/>
                <a:gd name="T77" fmla="*/ 2147483647 h 171"/>
                <a:gd name="T78" fmla="*/ 2147483647 w 162"/>
                <a:gd name="T79" fmla="*/ 2147483647 h 171"/>
                <a:gd name="T80" fmla="*/ 2147483647 w 162"/>
                <a:gd name="T81" fmla="*/ 2147483647 h 171"/>
                <a:gd name="T82" fmla="*/ 2147483647 w 162"/>
                <a:gd name="T83" fmla="*/ 2147483647 h 171"/>
                <a:gd name="T84" fmla="*/ 2147483647 w 162"/>
                <a:gd name="T85" fmla="*/ 2147483647 h 171"/>
                <a:gd name="T86" fmla="*/ 2147483647 w 162"/>
                <a:gd name="T87" fmla="*/ 2147483647 h 171"/>
                <a:gd name="T88" fmla="*/ 2147483647 w 162"/>
                <a:gd name="T89" fmla="*/ 2147483647 h 171"/>
                <a:gd name="T90" fmla="*/ 2147483647 w 162"/>
                <a:gd name="T91" fmla="*/ 2147483647 h 171"/>
                <a:gd name="T92" fmla="*/ 2147483647 w 162"/>
                <a:gd name="T93" fmla="*/ 2147483647 h 171"/>
                <a:gd name="T94" fmla="*/ 2147483647 w 162"/>
                <a:gd name="T95" fmla="*/ 2147483647 h 171"/>
                <a:gd name="T96" fmla="*/ 2147483647 w 162"/>
                <a:gd name="T97" fmla="*/ 2147483647 h 17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2"/>
                <a:gd name="T148" fmla="*/ 0 h 171"/>
                <a:gd name="T149" fmla="*/ 162 w 162"/>
                <a:gd name="T150" fmla="*/ 171 h 17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2" h="171">
                  <a:moveTo>
                    <a:pt x="24" y="171"/>
                  </a:moveTo>
                  <a:cubicBezTo>
                    <a:pt x="138" y="171"/>
                    <a:pt x="138" y="171"/>
                    <a:pt x="138" y="171"/>
                  </a:cubicBezTo>
                  <a:cubicBezTo>
                    <a:pt x="138" y="87"/>
                    <a:pt x="138" y="87"/>
                    <a:pt x="138" y="87"/>
                  </a:cubicBezTo>
                  <a:cubicBezTo>
                    <a:pt x="24" y="87"/>
                    <a:pt x="24" y="87"/>
                    <a:pt x="24" y="87"/>
                  </a:cubicBezTo>
                  <a:lnTo>
                    <a:pt x="24" y="171"/>
                  </a:lnTo>
                  <a:close/>
                  <a:moveTo>
                    <a:pt x="123" y="157"/>
                  </a:moveTo>
                  <a:cubicBezTo>
                    <a:pt x="123" y="158"/>
                    <a:pt x="122" y="159"/>
                    <a:pt x="121" y="159"/>
                  </a:cubicBezTo>
                  <a:cubicBezTo>
                    <a:pt x="41" y="159"/>
                    <a:pt x="41" y="159"/>
                    <a:pt x="41" y="159"/>
                  </a:cubicBezTo>
                  <a:cubicBezTo>
                    <a:pt x="40" y="159"/>
                    <a:pt x="39" y="158"/>
                    <a:pt x="39" y="157"/>
                  </a:cubicBezTo>
                  <a:cubicBezTo>
                    <a:pt x="39" y="149"/>
                    <a:pt x="39" y="149"/>
                    <a:pt x="39" y="149"/>
                  </a:cubicBezTo>
                  <a:cubicBezTo>
                    <a:pt x="39" y="148"/>
                    <a:pt x="40" y="147"/>
                    <a:pt x="41" y="147"/>
                  </a:cubicBezTo>
                  <a:cubicBezTo>
                    <a:pt x="121" y="147"/>
                    <a:pt x="121" y="147"/>
                    <a:pt x="121" y="147"/>
                  </a:cubicBezTo>
                  <a:cubicBezTo>
                    <a:pt x="122" y="147"/>
                    <a:pt x="123" y="148"/>
                    <a:pt x="123" y="149"/>
                  </a:cubicBezTo>
                  <a:lnTo>
                    <a:pt x="123" y="157"/>
                  </a:lnTo>
                  <a:close/>
                  <a:moveTo>
                    <a:pt x="39" y="100"/>
                  </a:moveTo>
                  <a:cubicBezTo>
                    <a:pt x="39" y="99"/>
                    <a:pt x="40" y="98"/>
                    <a:pt x="41" y="98"/>
                  </a:cubicBezTo>
                  <a:cubicBezTo>
                    <a:pt x="121" y="98"/>
                    <a:pt x="121" y="98"/>
                    <a:pt x="121" y="98"/>
                  </a:cubicBezTo>
                  <a:cubicBezTo>
                    <a:pt x="122" y="98"/>
                    <a:pt x="123" y="99"/>
                    <a:pt x="123" y="100"/>
                  </a:cubicBezTo>
                  <a:cubicBezTo>
                    <a:pt x="123" y="108"/>
                    <a:pt x="123" y="108"/>
                    <a:pt x="123" y="108"/>
                  </a:cubicBezTo>
                  <a:cubicBezTo>
                    <a:pt x="123" y="109"/>
                    <a:pt x="122" y="110"/>
                    <a:pt x="121" y="110"/>
                  </a:cubicBezTo>
                  <a:cubicBezTo>
                    <a:pt x="41" y="110"/>
                    <a:pt x="41" y="110"/>
                    <a:pt x="41" y="110"/>
                  </a:cubicBezTo>
                  <a:cubicBezTo>
                    <a:pt x="40" y="110"/>
                    <a:pt x="39" y="109"/>
                    <a:pt x="39" y="108"/>
                  </a:cubicBezTo>
                  <a:lnTo>
                    <a:pt x="39" y="100"/>
                  </a:lnTo>
                  <a:close/>
                  <a:moveTo>
                    <a:pt x="38" y="125"/>
                  </a:moveTo>
                  <a:cubicBezTo>
                    <a:pt x="38" y="124"/>
                    <a:pt x="39" y="123"/>
                    <a:pt x="40" y="123"/>
                  </a:cubicBezTo>
                  <a:cubicBezTo>
                    <a:pt x="120" y="123"/>
                    <a:pt x="120" y="123"/>
                    <a:pt x="120" y="123"/>
                  </a:cubicBezTo>
                  <a:cubicBezTo>
                    <a:pt x="121" y="123"/>
                    <a:pt x="122" y="124"/>
                    <a:pt x="122" y="125"/>
                  </a:cubicBezTo>
                  <a:cubicBezTo>
                    <a:pt x="122" y="133"/>
                    <a:pt x="122" y="133"/>
                    <a:pt x="122" y="133"/>
                  </a:cubicBezTo>
                  <a:cubicBezTo>
                    <a:pt x="122" y="134"/>
                    <a:pt x="121" y="135"/>
                    <a:pt x="120" y="135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39" y="135"/>
                    <a:pt x="38" y="134"/>
                    <a:pt x="38" y="133"/>
                  </a:cubicBezTo>
                  <a:lnTo>
                    <a:pt x="38" y="125"/>
                  </a:lnTo>
                  <a:close/>
                  <a:moveTo>
                    <a:pt x="81" y="0"/>
                  </a:moveTo>
                  <a:cubicBezTo>
                    <a:pt x="0" y="81"/>
                    <a:pt x="0" y="81"/>
                    <a:pt x="0" y="81"/>
                  </a:cubicBezTo>
                  <a:cubicBezTo>
                    <a:pt x="162" y="81"/>
                    <a:pt x="162" y="81"/>
                    <a:pt x="162" y="81"/>
                  </a:cubicBezTo>
                  <a:lnTo>
                    <a:pt x="81" y="0"/>
                  </a:lnTo>
                  <a:close/>
                  <a:moveTo>
                    <a:pt x="87" y="56"/>
                  </a:moveTo>
                  <a:cubicBezTo>
                    <a:pt x="87" y="71"/>
                    <a:pt x="87" y="71"/>
                    <a:pt x="87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59" y="56"/>
                    <a:pt x="59" y="56"/>
                    <a:pt x="59" y="56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102" y="43"/>
                    <a:pt x="102" y="43"/>
                    <a:pt x="102" y="43"/>
                  </a:cubicBezTo>
                  <a:cubicBezTo>
                    <a:pt x="102" y="56"/>
                    <a:pt x="102" y="56"/>
                    <a:pt x="102" y="56"/>
                  </a:cubicBezTo>
                  <a:lnTo>
                    <a:pt x="87" y="5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cxnSp>
          <p:nvCxnSpPr>
            <p:cNvPr id="20" name="AutoShape 16"/>
            <p:cNvCxnSpPr>
              <a:cxnSpLocks noChangeShapeType="1"/>
            </p:cNvCxnSpPr>
            <p:nvPr/>
          </p:nvCxnSpPr>
          <p:spPr bwMode="auto">
            <a:xfrm flipV="1">
              <a:off x="6873875" y="2585740"/>
              <a:ext cx="933450" cy="514350"/>
            </a:xfrm>
            <a:prstGeom prst="bentConnector3">
              <a:avLst>
                <a:gd name="adj1" fmla="val 101463"/>
              </a:avLst>
            </a:prstGeom>
            <a:noFill/>
            <a:ln w="50800">
              <a:solidFill>
                <a:schemeClr val="tx2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1" name="AutoShape 56"/>
            <p:cNvSpPr>
              <a:spLocks noChangeArrowheads="1"/>
            </p:cNvSpPr>
            <p:nvPr/>
          </p:nvSpPr>
          <p:spPr bwMode="auto">
            <a:xfrm>
              <a:off x="5959475" y="2893715"/>
              <a:ext cx="844550" cy="412750"/>
            </a:xfrm>
            <a:prstGeom prst="flowChartMagneticDisk">
              <a:avLst/>
            </a:prstGeom>
            <a:solidFill>
              <a:srgbClr val="DCDCDC"/>
            </a:solidFill>
            <a:ln w="50800">
              <a:solidFill>
                <a:schemeClr val="tx2"/>
              </a:solidFill>
              <a:round/>
              <a:headEnd type="none"/>
              <a:tailEnd/>
            </a:ln>
          </p:spPr>
          <p:txBody>
            <a:bodyPr wrap="none" lIns="36000" tIns="36000" rIns="36000" bIns="36000" anchor="ctr"/>
            <a:lstStyle/>
            <a:p>
              <a:pPr algn="ctr">
                <a:spcBef>
                  <a:spcPct val="25000"/>
                </a:spcBef>
                <a:buClr>
                  <a:schemeClr val="tx1"/>
                </a:buClr>
                <a:buFont typeface="Wingdings" pitchFamily="2" charset="2"/>
                <a:buNone/>
                <a:defRPr/>
              </a:pPr>
              <a:endParaRPr lang="en-US" sz="1100" b="1" dirty="0">
                <a:solidFill>
                  <a:schemeClr val="bg2"/>
                </a:solidFill>
                <a:ea typeface="ヒラギノ角ゴ Pro W3"/>
                <a:cs typeface="ヒラギノ角ゴ Pro W3"/>
              </a:endParaRPr>
            </a:p>
            <a:p>
              <a:pPr algn="ctr">
                <a:buClr>
                  <a:schemeClr val="tx1"/>
                </a:buClr>
                <a:buFont typeface="Wingdings" pitchFamily="2" charset="2"/>
                <a:buNone/>
                <a:defRPr/>
              </a:pPr>
              <a:endParaRPr lang="en-US" sz="1050" b="1" dirty="0">
                <a:solidFill>
                  <a:schemeClr val="bg2"/>
                </a:solidFill>
              </a:endParaRPr>
            </a:p>
            <a:p>
              <a:pPr algn="ctr">
                <a:buClr>
                  <a:schemeClr val="tx1"/>
                </a:buClr>
                <a:buFont typeface="Wingdings" pitchFamily="2" charset="2"/>
                <a:buNone/>
                <a:defRPr/>
              </a:pPr>
              <a:r>
                <a:rPr lang="en-US" sz="1050" b="1" dirty="0">
                  <a:solidFill>
                    <a:schemeClr val="bg2"/>
                  </a:solidFill>
                </a:rPr>
                <a:t>  </a:t>
              </a:r>
            </a:p>
            <a:p>
              <a:pPr algn="ctr">
                <a:spcBef>
                  <a:spcPct val="90000"/>
                </a:spcBef>
                <a:buClr>
                  <a:schemeClr val="tx1"/>
                </a:buClr>
                <a:buFont typeface="Arial" pitchFamily="34" charset="0"/>
                <a:buNone/>
                <a:defRPr/>
              </a:pPr>
              <a:endParaRPr lang="en-US" sz="1050" b="1" dirty="0">
                <a:solidFill>
                  <a:schemeClr val="bg2"/>
                </a:solidFill>
                <a:ea typeface="ヒラギノ角ゴ Pro W3"/>
                <a:cs typeface="ヒラギノ角ゴ Pro W3"/>
              </a:endParaRPr>
            </a:p>
          </p:txBody>
        </p:sp>
        <p:cxnSp>
          <p:nvCxnSpPr>
            <p:cNvPr id="22" name="Gewinkelte Verbindung 31"/>
            <p:cNvCxnSpPr>
              <a:cxnSpLocks noChangeShapeType="1"/>
            </p:cNvCxnSpPr>
            <p:nvPr/>
          </p:nvCxnSpPr>
          <p:spPr bwMode="auto">
            <a:xfrm>
              <a:off x="4646613" y="2585740"/>
              <a:ext cx="1250950" cy="514350"/>
            </a:xfrm>
            <a:prstGeom prst="bentConnector3">
              <a:avLst>
                <a:gd name="adj1" fmla="val 1588"/>
              </a:avLst>
            </a:prstGeom>
            <a:noFill/>
            <a:ln w="50800">
              <a:solidFill>
                <a:schemeClr val="tx2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41" name="Gruppieren 40"/>
          <p:cNvGrpSpPr>
            <a:grpSpLocks/>
          </p:cNvGrpSpPr>
          <p:nvPr/>
        </p:nvGrpSpPr>
        <p:grpSpPr bwMode="auto">
          <a:xfrm>
            <a:off x="6949610" y="3519652"/>
            <a:ext cx="3686175" cy="831850"/>
            <a:chOff x="1493019" y="4128200"/>
            <a:chExt cx="5472608" cy="1187139"/>
          </a:xfrm>
        </p:grpSpPr>
        <p:pic>
          <p:nvPicPr>
            <p:cNvPr id="42" name="Picture 8" descr="DataMatrixServlet?FORMAT=GIF&amp;BARCODE=~1011234567890123410A1B2C3D4~117101112211234567890&amp;PFMT=&amp;MODE=ASCII&amp;X=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011103" y="4221086"/>
              <a:ext cx="850822" cy="851840"/>
            </a:xfrm>
            <a:prstGeom prst="rect">
              <a:avLst/>
            </a:pr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 Box 10"/>
            <p:cNvSpPr txBox="1">
              <a:spLocks noChangeArrowheads="1"/>
            </p:cNvSpPr>
            <p:nvPr/>
          </p:nvSpPr>
          <p:spPr bwMode="auto">
            <a:xfrm>
              <a:off x="1493019" y="4128200"/>
              <a:ext cx="5472608" cy="1187139"/>
            </a:xfrm>
            <a:prstGeom prst="rect">
              <a:avLst/>
            </a:pr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6302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6302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6302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6302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6302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302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302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302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302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tabLst>
                  <a:tab pos="630238" algn="l"/>
                  <a:tab pos="1079500" algn="l"/>
                </a:tabLst>
                <a:defRPr/>
              </a:pPr>
              <a:r>
                <a:rPr lang="en-US" sz="1200" b="1" dirty="0">
                  <a:solidFill>
                    <a:srgbClr val="000000"/>
                  </a:solidFill>
                  <a:latin typeface="+mn-lt"/>
                </a:rPr>
                <a:t>PC:	</a:t>
              </a:r>
              <a:r>
                <a:rPr lang="en-US" sz="1200" dirty="0">
                  <a:solidFill>
                    <a:srgbClr val="000000"/>
                  </a:solidFill>
                  <a:latin typeface="+mn-lt"/>
                </a:rPr>
                <a:t>	09876543210982</a:t>
              </a:r>
            </a:p>
            <a:p>
              <a:pPr eaLnBrk="1" hangingPunct="1">
                <a:tabLst>
                  <a:tab pos="630238" algn="l"/>
                  <a:tab pos="1079500" algn="l"/>
                </a:tabLst>
                <a:defRPr/>
              </a:pPr>
              <a:r>
                <a:rPr lang="en-US" sz="1200" b="1" dirty="0">
                  <a:solidFill>
                    <a:srgbClr val="000000"/>
                  </a:solidFill>
                  <a:latin typeface="+mn-lt"/>
                </a:rPr>
                <a:t>Batch:</a:t>
              </a:r>
              <a:r>
                <a:rPr lang="en-US" sz="1200" dirty="0">
                  <a:solidFill>
                    <a:srgbClr val="000000"/>
                  </a:solidFill>
                  <a:latin typeface="+mn-lt"/>
                </a:rPr>
                <a:t> 		A1C2E3G4I5	</a:t>
              </a:r>
            </a:p>
            <a:p>
              <a:pPr eaLnBrk="1" hangingPunct="1">
                <a:tabLst>
                  <a:tab pos="630238" algn="l"/>
                  <a:tab pos="1079500" algn="l"/>
                </a:tabLst>
                <a:defRPr/>
              </a:pPr>
              <a:r>
                <a:rPr lang="en-US" sz="1200" b="1" dirty="0">
                  <a:solidFill>
                    <a:srgbClr val="000000"/>
                  </a:solidFill>
                  <a:latin typeface="+mn-lt"/>
                </a:rPr>
                <a:t>Expiry:	</a:t>
              </a:r>
              <a:r>
                <a:rPr lang="en-US" sz="1200" dirty="0">
                  <a:solidFill>
                    <a:srgbClr val="000000"/>
                  </a:solidFill>
                  <a:latin typeface="+mn-lt"/>
                </a:rPr>
                <a:t> 	140531</a:t>
              </a:r>
            </a:p>
            <a:p>
              <a:pPr eaLnBrk="1" hangingPunct="1">
                <a:tabLst>
                  <a:tab pos="627063" algn="l"/>
                  <a:tab pos="1079500" algn="l"/>
                </a:tabLst>
                <a:defRPr/>
              </a:pPr>
              <a:r>
                <a:rPr lang="en-US" sz="1200" b="1" dirty="0">
                  <a:solidFill>
                    <a:srgbClr val="000000"/>
                  </a:solidFill>
                  <a:latin typeface="+mn-lt"/>
                </a:rPr>
                <a:t>SN:</a:t>
              </a:r>
              <a:r>
                <a:rPr lang="en-US" sz="1200" dirty="0">
                  <a:solidFill>
                    <a:srgbClr val="000000"/>
                  </a:solidFill>
                  <a:latin typeface="+mn-lt"/>
                </a:rPr>
                <a:t> 	    	12345AZRQF1234567890</a:t>
              </a:r>
            </a:p>
          </p:txBody>
        </p:sp>
      </p:grpSp>
      <p:grpSp>
        <p:nvGrpSpPr>
          <p:cNvPr id="36" name="Group 2"/>
          <p:cNvGrpSpPr/>
          <p:nvPr/>
        </p:nvGrpSpPr>
        <p:grpSpPr>
          <a:xfrm>
            <a:off x="6949610" y="4573901"/>
            <a:ext cx="3686175" cy="1346200"/>
            <a:chOff x="4495800" y="4627265"/>
            <a:chExt cx="3686175" cy="1346200"/>
          </a:xfrm>
          <a:solidFill>
            <a:schemeClr val="tx2"/>
          </a:solidFill>
        </p:grpSpPr>
        <p:sp>
          <p:nvSpPr>
            <p:cNvPr id="37" name="Rechteck 46"/>
            <p:cNvSpPr>
              <a:spLocks noChangeArrowheads="1"/>
            </p:cNvSpPr>
            <p:nvPr/>
          </p:nvSpPr>
          <p:spPr bwMode="auto">
            <a:xfrm>
              <a:off x="4495800" y="4627265"/>
              <a:ext cx="3686175" cy="13462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38" name="Picture 76" descr="Z:\securPharm\powerpoint2014\teilbilder\garfkenkreis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3742" y="4674890"/>
              <a:ext cx="1656185" cy="127439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Oval 322"/>
            <p:cNvSpPr>
              <a:spLocks noChangeArrowheads="1"/>
            </p:cNvSpPr>
            <p:nvPr/>
          </p:nvSpPr>
          <p:spPr bwMode="gray">
            <a:xfrm>
              <a:off x="4806950" y="4899248"/>
              <a:ext cx="762000" cy="762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" name="Freeform 57"/>
            <p:cNvSpPr>
              <a:spLocks noEditPoints="1"/>
            </p:cNvSpPr>
            <p:nvPr/>
          </p:nvSpPr>
          <p:spPr bwMode="gray">
            <a:xfrm>
              <a:off x="4991100" y="5085184"/>
              <a:ext cx="393700" cy="395288"/>
            </a:xfrm>
            <a:custGeom>
              <a:avLst/>
              <a:gdLst>
                <a:gd name="T0" fmla="*/ 1651325967 w 93"/>
                <a:gd name="T1" fmla="*/ 1448313980 h 93"/>
                <a:gd name="T2" fmla="*/ 1130799533 w 93"/>
                <a:gd name="T3" fmla="*/ 941401749 h 93"/>
                <a:gd name="T4" fmla="*/ 1130799533 w 93"/>
                <a:gd name="T5" fmla="*/ 941401749 h 93"/>
                <a:gd name="T6" fmla="*/ 1202596867 w 93"/>
                <a:gd name="T7" fmla="*/ 633638163 h 93"/>
                <a:gd name="T8" fmla="*/ 1041052867 w 93"/>
                <a:gd name="T9" fmla="*/ 217246884 h 93"/>
                <a:gd name="T10" fmla="*/ 215392000 w 93"/>
                <a:gd name="T11" fmla="*/ 217246884 h 93"/>
                <a:gd name="T12" fmla="*/ 215392000 w 93"/>
                <a:gd name="T13" fmla="*/ 1050025191 h 93"/>
                <a:gd name="T14" fmla="*/ 628222433 w 93"/>
                <a:gd name="T15" fmla="*/ 1212960355 h 93"/>
                <a:gd name="T16" fmla="*/ 933356867 w 93"/>
                <a:gd name="T17" fmla="*/ 1140546143 h 93"/>
                <a:gd name="T18" fmla="*/ 933356867 w 93"/>
                <a:gd name="T19" fmla="*/ 1140546143 h 93"/>
                <a:gd name="T20" fmla="*/ 1435933967 w 93"/>
                <a:gd name="T21" fmla="*/ 1665560864 h 93"/>
                <a:gd name="T22" fmla="*/ 1543629967 w 93"/>
                <a:gd name="T23" fmla="*/ 1647454124 h 93"/>
                <a:gd name="T24" fmla="*/ 1633376633 w 93"/>
                <a:gd name="T25" fmla="*/ 1556937422 h 93"/>
                <a:gd name="T26" fmla="*/ 1651325967 w 93"/>
                <a:gd name="T27" fmla="*/ 1448313980 h 93"/>
                <a:gd name="T28" fmla="*/ 628222433 w 93"/>
                <a:gd name="T29" fmla="*/ 1068131932 h 93"/>
                <a:gd name="T30" fmla="*/ 323083767 w 93"/>
                <a:gd name="T31" fmla="*/ 941401749 h 93"/>
                <a:gd name="T32" fmla="*/ 323083767 w 93"/>
                <a:gd name="T33" fmla="*/ 325870327 h 93"/>
                <a:gd name="T34" fmla="*/ 933356867 w 93"/>
                <a:gd name="T35" fmla="*/ 325870327 h 93"/>
                <a:gd name="T36" fmla="*/ 1059002200 w 93"/>
                <a:gd name="T37" fmla="*/ 633638163 h 93"/>
                <a:gd name="T38" fmla="*/ 933356867 w 93"/>
                <a:gd name="T39" fmla="*/ 941401749 h 93"/>
                <a:gd name="T40" fmla="*/ 628222433 w 93"/>
                <a:gd name="T41" fmla="*/ 1068131932 h 93"/>
                <a:gd name="T42" fmla="*/ 448729100 w 93"/>
                <a:gd name="T43" fmla="*/ 760364096 h 93"/>
                <a:gd name="T44" fmla="*/ 448729100 w 93"/>
                <a:gd name="T45" fmla="*/ 488805490 h 93"/>
                <a:gd name="T46" fmla="*/ 448729100 w 93"/>
                <a:gd name="T47" fmla="*/ 398284538 h 93"/>
                <a:gd name="T48" fmla="*/ 376931767 w 93"/>
                <a:gd name="T49" fmla="*/ 398284538 h 93"/>
                <a:gd name="T50" fmla="*/ 376931767 w 93"/>
                <a:gd name="T51" fmla="*/ 832778307 h 93"/>
                <a:gd name="T52" fmla="*/ 448729100 w 93"/>
                <a:gd name="T53" fmla="*/ 832778307 h 93"/>
                <a:gd name="T54" fmla="*/ 448729100 w 93"/>
                <a:gd name="T55" fmla="*/ 760364096 h 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3" h="93">
                  <a:moveTo>
                    <a:pt x="92" y="80"/>
                  </a:moveTo>
                  <a:cubicBezTo>
                    <a:pt x="63" y="52"/>
                    <a:pt x="63" y="52"/>
                    <a:pt x="63" y="52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6" y="47"/>
                    <a:pt x="67" y="41"/>
                    <a:pt x="67" y="35"/>
                  </a:cubicBezTo>
                  <a:cubicBezTo>
                    <a:pt x="67" y="27"/>
                    <a:pt x="64" y="18"/>
                    <a:pt x="58" y="12"/>
                  </a:cubicBezTo>
                  <a:cubicBezTo>
                    <a:pt x="45" y="0"/>
                    <a:pt x="25" y="0"/>
                    <a:pt x="12" y="12"/>
                  </a:cubicBezTo>
                  <a:cubicBezTo>
                    <a:pt x="0" y="25"/>
                    <a:pt x="0" y="45"/>
                    <a:pt x="12" y="58"/>
                  </a:cubicBezTo>
                  <a:cubicBezTo>
                    <a:pt x="18" y="64"/>
                    <a:pt x="27" y="67"/>
                    <a:pt x="35" y="67"/>
                  </a:cubicBezTo>
                  <a:cubicBezTo>
                    <a:pt x="41" y="67"/>
                    <a:pt x="47" y="66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80" y="92"/>
                    <a:pt x="80" y="92"/>
                    <a:pt x="80" y="92"/>
                  </a:cubicBezTo>
                  <a:cubicBezTo>
                    <a:pt x="82" y="93"/>
                    <a:pt x="84" y="93"/>
                    <a:pt x="86" y="91"/>
                  </a:cubicBezTo>
                  <a:cubicBezTo>
                    <a:pt x="91" y="86"/>
                    <a:pt x="91" y="86"/>
                    <a:pt x="91" y="86"/>
                  </a:cubicBezTo>
                  <a:cubicBezTo>
                    <a:pt x="93" y="84"/>
                    <a:pt x="93" y="82"/>
                    <a:pt x="92" y="80"/>
                  </a:cubicBezTo>
                  <a:close/>
                  <a:moveTo>
                    <a:pt x="35" y="59"/>
                  </a:moveTo>
                  <a:cubicBezTo>
                    <a:pt x="29" y="59"/>
                    <a:pt x="23" y="57"/>
                    <a:pt x="18" y="52"/>
                  </a:cubicBezTo>
                  <a:cubicBezTo>
                    <a:pt x="9" y="43"/>
                    <a:pt x="9" y="27"/>
                    <a:pt x="18" y="18"/>
                  </a:cubicBezTo>
                  <a:cubicBezTo>
                    <a:pt x="27" y="9"/>
                    <a:pt x="43" y="9"/>
                    <a:pt x="52" y="18"/>
                  </a:cubicBezTo>
                  <a:cubicBezTo>
                    <a:pt x="57" y="23"/>
                    <a:pt x="59" y="29"/>
                    <a:pt x="59" y="35"/>
                  </a:cubicBezTo>
                  <a:cubicBezTo>
                    <a:pt x="59" y="42"/>
                    <a:pt x="57" y="48"/>
                    <a:pt x="52" y="52"/>
                  </a:cubicBezTo>
                  <a:cubicBezTo>
                    <a:pt x="48" y="57"/>
                    <a:pt x="42" y="59"/>
                    <a:pt x="35" y="59"/>
                  </a:cubicBezTo>
                  <a:close/>
                  <a:moveTo>
                    <a:pt x="25" y="42"/>
                  </a:moveTo>
                  <a:cubicBezTo>
                    <a:pt x="21" y="38"/>
                    <a:pt x="21" y="31"/>
                    <a:pt x="25" y="27"/>
                  </a:cubicBezTo>
                  <a:cubicBezTo>
                    <a:pt x="27" y="25"/>
                    <a:pt x="27" y="23"/>
                    <a:pt x="25" y="22"/>
                  </a:cubicBezTo>
                  <a:cubicBezTo>
                    <a:pt x="24" y="21"/>
                    <a:pt x="22" y="21"/>
                    <a:pt x="21" y="22"/>
                  </a:cubicBezTo>
                  <a:cubicBezTo>
                    <a:pt x="14" y="29"/>
                    <a:pt x="14" y="40"/>
                    <a:pt x="21" y="46"/>
                  </a:cubicBezTo>
                  <a:cubicBezTo>
                    <a:pt x="22" y="47"/>
                    <a:pt x="24" y="47"/>
                    <a:pt x="25" y="46"/>
                  </a:cubicBezTo>
                  <a:cubicBezTo>
                    <a:pt x="27" y="45"/>
                    <a:pt x="27" y="43"/>
                    <a:pt x="25" y="4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20368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2240" y="590265"/>
            <a:ext cx="9831896" cy="726807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bg-BG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Концепция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bg-BG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3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сериализация</a:t>
            </a:r>
            <a:r>
              <a:rPr lang="bg-BG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Rx </a:t>
            </a:r>
            <a:r>
              <a:rPr lang="bg-BG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лекарствата при производителя и верификация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аптеката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7105" name="Picture 1" descr="Z:\securPharm\powerpoint2014\teilbilder\garfk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5179" y="1952014"/>
            <a:ext cx="6515750" cy="395925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8092580" y="3972747"/>
            <a:ext cx="1705063" cy="7078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002060"/>
                </a:solidFill>
              </a:rPr>
              <a:t>Verification on receiving Rx and decommissioning on dispensing to patients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41468E4-9EF7-470E-AB13-AC8D56A54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B842C765-30E2-4470-8A6D-7D2B5C701D22}" type="slidenum">
              <a:rPr lang="bg-BG" smtClean="0"/>
              <a:pPr>
                <a:defRPr/>
              </a:pPr>
              <a:t>7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77110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730" y="469134"/>
            <a:ext cx="10410737" cy="812592"/>
          </a:xfrm>
        </p:spPr>
        <p:txBody>
          <a:bodyPr>
            <a:noAutofit/>
          </a:bodyPr>
          <a:lstStyle/>
          <a:p>
            <a:pPr algn="ctr"/>
            <a:r>
              <a:rPr lang="bg-BG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за безопасност:</a:t>
            </a:r>
            <a:br>
              <a:rPr lang="bg-BG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Сериализация (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GTIN</a:t>
            </a:r>
            <a:r>
              <a:rPr lang="bg-BG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SN</a:t>
            </a:r>
            <a:r>
              <a:rPr lang="bg-BG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bg-BG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средство срещу подправяне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85232" y="1632297"/>
            <a:ext cx="923389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bg-BG" sz="2400" b="1" dirty="0">
                <a:solidFill>
                  <a:schemeClr val="accent1">
                    <a:lumMod val="50000"/>
                  </a:schemeClr>
                </a:solidFill>
              </a:rPr>
              <a:t>Изискванията за матричния код са според изискванията на </a:t>
            </a: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GS1</a:t>
            </a:r>
            <a:r>
              <a:rPr lang="bg-BG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GB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bg-BG" sz="2400" b="1" dirty="0" err="1">
                <a:solidFill>
                  <a:schemeClr val="accent1">
                    <a:lumMod val="50000"/>
                  </a:schemeClr>
                </a:solidFill>
              </a:rPr>
              <a:t>од</a:t>
            </a:r>
            <a:r>
              <a:rPr lang="bg-BG" sz="2400" b="1" dirty="0">
                <a:solidFill>
                  <a:schemeClr val="accent1">
                    <a:lumMod val="50000"/>
                  </a:schemeClr>
                </a:solidFill>
              </a:rPr>
              <a:t> на продукта във формат </a:t>
            </a: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GTIN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400" b="1" dirty="0">
                <a:solidFill>
                  <a:schemeClr val="accent1">
                    <a:lumMod val="50000"/>
                  </a:schemeClr>
                </a:solidFill>
              </a:rPr>
              <a:t>Пример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4 </a:t>
            </a:r>
            <a:r>
              <a:rPr lang="bg-BG" sz="2400" b="1" dirty="0">
                <a:solidFill>
                  <a:schemeClr val="accent1">
                    <a:lumMod val="50000"/>
                  </a:schemeClr>
                </a:solidFill>
              </a:rPr>
              <a:t>елемента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bg-BG" sz="2400" b="1" dirty="0">
                <a:solidFill>
                  <a:schemeClr val="accent1">
                    <a:lumMod val="50000"/>
                  </a:schemeClr>
                </a:solidFill>
              </a:rPr>
              <a:t>в България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bg-BG" sz="2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hlinkClick r:id="rId2" action="ppaction://hlinkfile"/>
              </a:rPr>
              <a:t>Securpharm</a:t>
            </a:r>
            <a:endParaRPr lang="en-GB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1277016" y="4242207"/>
            <a:ext cx="8335730" cy="1946725"/>
            <a:chOff x="202" y="3000"/>
            <a:chExt cx="4220" cy="929"/>
          </a:xfrm>
        </p:grpSpPr>
        <p:sp>
          <p:nvSpPr>
            <p:cNvPr id="15" name="Oval 6"/>
            <p:cNvSpPr>
              <a:spLocks noChangeArrowheads="1"/>
            </p:cNvSpPr>
            <p:nvPr/>
          </p:nvSpPr>
          <p:spPr bwMode="auto">
            <a:xfrm>
              <a:off x="4014" y="3521"/>
              <a:ext cx="408" cy="408"/>
            </a:xfrm>
            <a:prstGeom prst="ellipse">
              <a:avLst/>
            </a:prstGeom>
            <a:noFill/>
            <a:ln w="317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350" dirty="0"/>
            </a:p>
          </p:txBody>
        </p:sp>
        <p:grpSp>
          <p:nvGrpSpPr>
            <p:cNvPr id="11" name="Group 22"/>
            <p:cNvGrpSpPr>
              <a:grpSpLocks/>
            </p:cNvGrpSpPr>
            <p:nvPr/>
          </p:nvGrpSpPr>
          <p:grpSpPr bwMode="auto">
            <a:xfrm>
              <a:off x="202" y="3000"/>
              <a:ext cx="2655" cy="585"/>
              <a:chOff x="202" y="3000"/>
              <a:chExt cx="2655" cy="585"/>
            </a:xfrm>
          </p:grpSpPr>
          <p:sp>
            <p:nvSpPr>
              <p:cNvPr id="12" name="Text Box 10"/>
              <p:cNvSpPr txBox="1">
                <a:spLocks noChangeArrowheads="1"/>
              </p:cNvSpPr>
              <p:nvPr/>
            </p:nvSpPr>
            <p:spPr bwMode="auto">
              <a:xfrm>
                <a:off x="202" y="3000"/>
                <a:ext cx="2655" cy="58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20000"/>
                  </a:spcBef>
                  <a:tabLst>
                    <a:tab pos="472679" algn="l"/>
                  </a:tabLst>
                </a:pPr>
                <a:r>
                  <a:rPr lang="en-GB" sz="1600" b="1" dirty="0">
                    <a:solidFill>
                      <a:schemeClr val="accent5">
                        <a:lumMod val="50000"/>
                      </a:schemeClr>
                    </a:solidFill>
                  </a:rPr>
                  <a:t>PC: </a:t>
                </a:r>
                <a:r>
                  <a:rPr lang="en-GB" sz="1600" dirty="0">
                    <a:solidFill>
                      <a:schemeClr val="accent5">
                        <a:lumMod val="50000"/>
                      </a:schemeClr>
                    </a:solidFill>
                  </a:rPr>
                  <a:t>(01) </a:t>
                </a:r>
                <a:r>
                  <a:rPr lang="en-GB" sz="1600" dirty="0"/>
                  <a:t>07046261398572</a:t>
                </a:r>
              </a:p>
              <a:p>
                <a:pPr>
                  <a:spcBef>
                    <a:spcPct val="20000"/>
                  </a:spcBef>
                  <a:tabLst>
                    <a:tab pos="472679" algn="l"/>
                  </a:tabLst>
                </a:pPr>
                <a:r>
                  <a:rPr lang="bg-BG" sz="1600" b="1" dirty="0">
                    <a:solidFill>
                      <a:schemeClr val="accent5">
                        <a:lumMod val="50000"/>
                      </a:schemeClr>
                    </a:solidFill>
                  </a:rPr>
                  <a:t>Парт. №</a:t>
                </a:r>
                <a:r>
                  <a:rPr lang="en-GB" sz="1600" b="1" dirty="0">
                    <a:solidFill>
                      <a:schemeClr val="accent5">
                        <a:lumMod val="50000"/>
                      </a:schemeClr>
                    </a:solidFill>
                  </a:rPr>
                  <a:t>:</a:t>
                </a:r>
                <a:r>
                  <a:rPr lang="en-GB" sz="1600" dirty="0">
                    <a:solidFill>
                      <a:schemeClr val="accent5">
                        <a:lumMod val="50000"/>
                      </a:schemeClr>
                    </a:solidFill>
                  </a:rPr>
                  <a:t> (10) </a:t>
                </a:r>
                <a:r>
                  <a:rPr lang="en-GB" sz="1600" dirty="0"/>
                  <a:t>TEST5632	</a:t>
                </a:r>
              </a:p>
              <a:p>
                <a:pPr>
                  <a:spcBef>
                    <a:spcPct val="20000"/>
                  </a:spcBef>
                  <a:tabLst>
                    <a:tab pos="472679" algn="l"/>
                  </a:tabLst>
                </a:pPr>
                <a:r>
                  <a:rPr lang="bg-BG" sz="1600" b="1" dirty="0">
                    <a:solidFill>
                      <a:schemeClr val="accent5">
                        <a:lumMod val="50000"/>
                      </a:schemeClr>
                    </a:solidFill>
                  </a:rPr>
                  <a:t>Годен до</a:t>
                </a:r>
                <a:r>
                  <a:rPr lang="en-GB" sz="1600" b="1" dirty="0">
                    <a:solidFill>
                      <a:schemeClr val="accent5">
                        <a:lumMod val="50000"/>
                      </a:schemeClr>
                    </a:solidFill>
                  </a:rPr>
                  <a:t>: </a:t>
                </a:r>
                <a:r>
                  <a:rPr lang="en-GB" sz="1600" dirty="0">
                    <a:solidFill>
                      <a:schemeClr val="accent5">
                        <a:lumMod val="50000"/>
                      </a:schemeClr>
                    </a:solidFill>
                  </a:rPr>
                  <a:t>(17) </a:t>
                </a:r>
                <a:r>
                  <a:rPr lang="en-GB" sz="1600" dirty="0"/>
                  <a:t>23021</a:t>
                </a:r>
                <a:r>
                  <a:rPr lang="bg-BG" sz="1600" dirty="0"/>
                  <a:t>9</a:t>
                </a:r>
                <a:endParaRPr lang="en-GB" sz="1600" dirty="0"/>
              </a:p>
              <a:p>
                <a:pPr>
                  <a:spcBef>
                    <a:spcPct val="20000"/>
                  </a:spcBef>
                  <a:tabLst>
                    <a:tab pos="472679" algn="l"/>
                  </a:tabLst>
                </a:pPr>
                <a:r>
                  <a:rPr lang="en-GB" sz="1600" b="1" dirty="0">
                    <a:solidFill>
                      <a:schemeClr val="accent5">
                        <a:lumMod val="50000"/>
                      </a:schemeClr>
                    </a:solidFill>
                  </a:rPr>
                  <a:t>SN:</a:t>
                </a:r>
                <a:r>
                  <a:rPr lang="en-GB" sz="1600" dirty="0">
                    <a:solidFill>
                      <a:schemeClr val="accent5">
                        <a:lumMod val="50000"/>
                      </a:schemeClr>
                    </a:solidFill>
                  </a:rPr>
                  <a:t> (21)</a:t>
                </a:r>
                <a:r>
                  <a:rPr lang="en-GB" sz="16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GB" sz="1600" dirty="0"/>
                  <a:t>19067811811</a:t>
                </a:r>
              </a:p>
            </p:txBody>
          </p:sp>
          <p:pic>
            <p:nvPicPr>
              <p:cNvPr id="13" name="Picture 20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/>
              </a:blip>
              <a:srcRect/>
              <a:stretch>
                <a:fillRect/>
              </a:stretch>
            </p:blipFill>
            <p:spPr bwMode="auto">
              <a:xfrm>
                <a:off x="2255" y="3040"/>
                <a:ext cx="542" cy="545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5722BF98-678F-4478-9EDB-9AE89C3D0C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190" y="3275532"/>
            <a:ext cx="3435434" cy="3050710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B2CDD11-8522-4C85-9E88-E42389835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B842C765-30E2-4470-8A6D-7D2B5C701D22}" type="slidenum">
              <a:rPr lang="bg-BG" smtClean="0"/>
              <a:pPr>
                <a:defRPr/>
              </a:pPr>
              <a:t>8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8393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2" name="Picture 76" descr="Z:\securPharm\powerpoint2014\teilbilder\garfkenkrei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01314" y="1725975"/>
            <a:ext cx="4197782" cy="3469781"/>
          </a:xfrm>
          <a:prstGeom prst="rect">
            <a:avLst/>
          </a:prstGeom>
          <a:noFill/>
        </p:spPr>
      </p:pic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668192" y="85844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2" name="think-cell Folie" r:id="rId6" imgW="360" imgH="360" progId="">
                  <p:embed/>
                </p:oleObj>
              </mc:Choice>
              <mc:Fallback>
                <p:oleObj name="think-cell Folie" r:id="rId6" imgW="360" imgH="360" progId="">
                  <p:embed/>
                  <p:pic>
                    <p:nvPicPr>
                      <p:cNvPr id="2" name="Objek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8192" y="858442"/>
                        <a:ext cx="1190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Title 1"/>
          <p:cNvSpPr>
            <a:spLocks noGrp="1"/>
          </p:cNvSpPr>
          <p:nvPr>
            <p:ph type="title"/>
          </p:nvPr>
        </p:nvSpPr>
        <p:spPr bwMode="auto">
          <a:xfrm>
            <a:off x="1132514" y="360726"/>
            <a:ext cx="10352014" cy="142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charset="0"/>
              </a:rPr>
              <a:t>Членове на </a:t>
            </a:r>
            <a:r>
              <a:rPr lang="fr-BE" sz="28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charset="0"/>
              </a:rPr>
              <a:t>EMVO</a:t>
            </a:r>
            <a:r>
              <a:rPr lang="bg-BG" sz="28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charset="0"/>
              </a:rPr>
              <a:t> (асоциациите на заинтересованите страни) </a:t>
            </a:r>
            <a:br>
              <a:rPr lang="bg-BG" sz="28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charset="0"/>
              </a:rPr>
            </a:br>
            <a:r>
              <a:rPr lang="bg-BG" sz="28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charset="0"/>
              </a:rPr>
              <a:t>Това е най-големият публично частен проект в Европейския съюз</a:t>
            </a:r>
            <a:endParaRPr lang="fr-BE" sz="2800" b="1" dirty="0">
              <a:solidFill>
                <a:schemeClr val="accent5">
                  <a:lumMod val="50000"/>
                </a:schemeClr>
              </a:solidFill>
              <a:latin typeface="+mn-lt"/>
              <a:cs typeface="Arial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951" y="3004714"/>
            <a:ext cx="1365940" cy="425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746" y="4856740"/>
            <a:ext cx="942916" cy="1075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536" y="2298720"/>
            <a:ext cx="1007394" cy="898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180" y="3430519"/>
            <a:ext cx="937258" cy="4759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332" y="4652938"/>
            <a:ext cx="1135470" cy="407605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78E6A577-FA76-435E-8646-A50EAA5D5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B842C765-30E2-4470-8A6D-7D2B5C701D22}" type="slidenum">
              <a:rPr lang="bg-BG" smtClean="0"/>
              <a:pPr>
                <a:defRPr/>
              </a:pPr>
              <a:t>9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776887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yK3KIbKUSQSwfC1zE7F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9ApFiHJki4ZOuOkFe9M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Vt3uJQsdEuJyjp7LEBf.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Vt3uJQsdEuJyjp7LEBf.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9ApFiHJki4ZOuOkFe9M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PcKYBR2GUOTbGaJXAfq8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GUj6mON0uOlJ3_70Yxn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Vt3uJQsdEuJyjp7LEBf.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PcKYBR2GUOTbGaJXAfq8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PcKYBR2GUOTbGaJXAfq8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yK3KIbKUSQSwfC1zE7F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yK3KIbKUSQSwfC1zE7F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yK3KIbKUSQSwfC1zE7F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9ApFiHJki4ZOuOkFe9M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yK3KIbKUSQSwfC1zE7F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yK3KIbKUSQSwfC1zE7F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9ApFiHJki4ZOuOkFe9M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9ApFiHJki4ZOuOkFe9M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Eyvt0110qhMPDnu7mtu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yK3KIbKUSQSwfC1zE7F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yK3KIbKUSQSwfC1zE7F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9ApFiHJki4ZOuOkFe9M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Vt3uJQsdEuJyjp7LEBf.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9ApFiHJki4ZOuOkFe9M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PcKYBR2GUOTbGaJXAfq8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GUj6mON0uOlJ3_70Yxn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Vt3uJQsdEuJyjp7LEBf.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PcKYBR2GUOTbGaJXAfq8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0uQDS9MWkyT0fFCzJjZg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9ApFiHJki4ZOuOkFe9M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Eyvt0110qhMPDnu7mtu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yK3KIbKUSQSwfC1zE7F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yK3KIbKUSQSwfC1zE7F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893</Words>
  <Application>Microsoft Office PowerPoint</Application>
  <PresentationFormat>Widescreen</PresentationFormat>
  <Paragraphs>155</Paragraphs>
  <Slides>17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ＭＳ Ｐゴシック</vt:lpstr>
      <vt:lpstr>Arial</vt:lpstr>
      <vt:lpstr>Calibri</vt:lpstr>
      <vt:lpstr>Calibri Light</vt:lpstr>
      <vt:lpstr>Wingdings</vt:lpstr>
      <vt:lpstr>ヒラギノ角ゴ Pro W3</vt:lpstr>
      <vt:lpstr>Office Theme</vt:lpstr>
      <vt:lpstr>think-cell Slide</vt:lpstr>
      <vt:lpstr>think-cell Folie</vt:lpstr>
      <vt:lpstr>София, 14 септември 2017 </vt:lpstr>
      <vt:lpstr>Целите: безопасност на пациентите</vt:lpstr>
      <vt:lpstr>Почти идентични външни опаковки</vt:lpstr>
      <vt:lpstr>Проблемът е съдържанието на фалшивите лекарства</vt:lpstr>
      <vt:lpstr>PowerPoint Presentation</vt:lpstr>
      <vt:lpstr>Директива 2011/62/ЕС и делегираните актове регламентират правилата при верификация</vt:lpstr>
      <vt:lpstr>Концепция: сериализация на Rx лекарствата при производителя и верификация в аптеката </vt:lpstr>
      <vt:lpstr>Показатели за безопасност: Сериализация (GTIN, SN) + средство срещу подправяне</vt:lpstr>
      <vt:lpstr>Членове на EMVO (асоциациите на заинтересованите страни)  Това е най-големият публично частен проект в Европейския съюз</vt:lpstr>
      <vt:lpstr>Членовете на БОВЛ съответстват на организациите, членуващи в ЕМVO, 2-ри в Европа</vt:lpstr>
      <vt:lpstr>Приложение на Директивата в България – в челната петица</vt:lpstr>
      <vt:lpstr>PowerPoint Presentation</vt:lpstr>
      <vt:lpstr>План за приложение на Директивата в България</vt:lpstr>
      <vt:lpstr>Хармонизиране на българското законодателство с Директива 2011/62/ЕС и Делегиран регламент (ЕС) 2016/161 – промени в ЗЛПХМ в 4 основни насоки</vt:lpstr>
      <vt:lpstr>PowerPoint Presentation</vt:lpstr>
      <vt:lpstr>PowerPoint Presentation</vt:lpstr>
      <vt:lpstr>Термини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Illiana Paunova</dc:creator>
  <cp:lastModifiedBy>Illiana Paunova</cp:lastModifiedBy>
  <cp:revision>118</cp:revision>
  <dcterms:created xsi:type="dcterms:W3CDTF">2016-10-12T07:30:15Z</dcterms:created>
  <dcterms:modified xsi:type="dcterms:W3CDTF">2017-09-14T14:10:00Z</dcterms:modified>
</cp:coreProperties>
</file>